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  <p:sldMasterId id="2147483668" r:id="rId2"/>
  </p:sldMasterIdLst>
  <p:notesMasterIdLst>
    <p:notesMasterId r:id="rId43"/>
  </p:notesMasterIdLst>
  <p:sldIdLst>
    <p:sldId id="256" r:id="rId3"/>
    <p:sldId id="281" r:id="rId4"/>
    <p:sldId id="315" r:id="rId5"/>
    <p:sldId id="282" r:id="rId6"/>
    <p:sldId id="283" r:id="rId7"/>
    <p:sldId id="296" r:id="rId8"/>
    <p:sldId id="284" r:id="rId9"/>
    <p:sldId id="297" r:id="rId10"/>
    <p:sldId id="299" r:id="rId11"/>
    <p:sldId id="285" r:id="rId12"/>
    <p:sldId id="305" r:id="rId13"/>
    <p:sldId id="290" r:id="rId14"/>
    <p:sldId id="288" r:id="rId15"/>
    <p:sldId id="302" r:id="rId16"/>
    <p:sldId id="286" r:id="rId17"/>
    <p:sldId id="303" r:id="rId18"/>
    <p:sldId id="304" r:id="rId19"/>
    <p:sldId id="287" r:id="rId20"/>
    <p:sldId id="291" r:id="rId21"/>
    <p:sldId id="300" r:id="rId22"/>
    <p:sldId id="298" r:id="rId23"/>
    <p:sldId id="306" r:id="rId24"/>
    <p:sldId id="307" r:id="rId25"/>
    <p:sldId id="308" r:id="rId26"/>
    <p:sldId id="309" r:id="rId27"/>
    <p:sldId id="310" r:id="rId28"/>
    <p:sldId id="317" r:id="rId29"/>
    <p:sldId id="318" r:id="rId30"/>
    <p:sldId id="320" r:id="rId31"/>
    <p:sldId id="319" r:id="rId32"/>
    <p:sldId id="321" r:id="rId33"/>
    <p:sldId id="311" r:id="rId34"/>
    <p:sldId id="312" r:id="rId35"/>
    <p:sldId id="313" r:id="rId36"/>
    <p:sldId id="314" r:id="rId37"/>
    <p:sldId id="316" r:id="rId38"/>
    <p:sldId id="292" r:id="rId39"/>
    <p:sldId id="294" r:id="rId40"/>
    <p:sldId id="293" r:id="rId41"/>
    <p:sldId id="289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4"/>
    <p:restoredTop sz="94640"/>
  </p:normalViewPr>
  <p:slideViewPr>
    <p:cSldViewPr snapToGrid="0" snapToObjects="1">
      <p:cViewPr varScale="1">
        <p:scale>
          <a:sx n="87" d="100"/>
          <a:sy n="87" d="100"/>
        </p:scale>
        <p:origin x="199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047B4-D057-4D61-95DD-0AC8056FF06C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69854-D75A-4521-9F38-1743A1383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9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often is our model correct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69854-D75A-4521-9F38-1743A13833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514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often is our model correct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69854-D75A-4521-9F38-1743A13833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95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9588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21164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5B3D-10E2-374E-89E1-D76DF1BB5247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19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32614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3261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5B3D-10E2-374E-89E1-D76DF1BB5247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76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55900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5B3D-10E2-374E-89E1-D76DF1BB5247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3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9588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3620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95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D8CC6-5F22-9F42-B211-D5B31A73C596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6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2959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29590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D8CC6-5F22-9F42-B211-D5B31A73C596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28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51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D8CC6-5F22-9F42-B211-D5B31A73C596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8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326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69E5B3D-10E2-374E-89E1-D76DF1BB5247}" type="datetimeFigureOut">
              <a:rPr lang="en-US" smtClean="0"/>
              <a:pPr/>
              <a:t>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2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7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585D8CC6-5F22-9F42-B211-D5B31A73C596}" type="datetimeFigureOut">
              <a:rPr lang="en-US" smtClean="0"/>
              <a:pPr/>
              <a:t>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373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2" r:id="rId3"/>
    <p:sldLayoutId id="2147483677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ccuracy-precision-recall-or-f1-331fb37c5cb9" TargetMode="External"/><Relationship Id="rId2" Type="http://schemas.openxmlformats.org/officeDocument/2006/relationships/hyperlink" Target="https://towardsdatascience.com/beyond-accuracy-precision-and-recall-3da06bea9f6c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yingjun2/IS590dt-19SP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25" y="1162051"/>
            <a:ext cx="8982075" cy="2438400"/>
          </a:xfrm>
        </p:spPr>
        <p:txBody>
          <a:bodyPr>
            <a:normAutofit/>
          </a:bodyPr>
          <a:lstStyle/>
          <a:p>
            <a:r>
              <a:rPr lang="en-US" altLang="en-US" b="1" dirty="0">
                <a:latin typeface="Garamond" panose="02020404030301010803" pitchFamily="18" charset="0"/>
              </a:rPr>
              <a:t>IS590DT: Data Mining Applications</a:t>
            </a:r>
            <a:br>
              <a:rPr lang="en-US" altLang="en-US" b="1" dirty="0">
                <a:latin typeface="Garamond" panose="02020404030301010803" pitchFamily="18" charset="0"/>
              </a:rPr>
            </a:br>
            <a:br>
              <a:rPr lang="en-US" altLang="en-US" b="1" dirty="0">
                <a:latin typeface="Garamond" panose="02020404030301010803" pitchFamily="18" charset="0"/>
              </a:rPr>
            </a:br>
            <a:r>
              <a:rPr lang="en-US" altLang="en-US" b="1" dirty="0">
                <a:latin typeface="Garamond" panose="02020404030301010803" pitchFamily="18" charset="0"/>
              </a:rPr>
              <a:t>WEEK 3: </a:t>
            </a:r>
            <a:r>
              <a:rPr lang="en-US" altLang="zh-CN" b="1" dirty="0">
                <a:latin typeface="Garamond" panose="02020404030301010803" pitchFamily="18" charset="0"/>
              </a:rPr>
              <a:t>E</a:t>
            </a:r>
            <a:r>
              <a:rPr lang="en-US" altLang="en-US" b="1" dirty="0">
                <a:latin typeface="Garamond" panose="02020404030301010803" pitchFamily="18" charset="0"/>
              </a:rPr>
              <a:t>valuation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79574"/>
            <a:ext cx="6400800" cy="1495884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dirty="0">
                <a:latin typeface="Garamond" panose="02020404030301010803" pitchFamily="18" charset="0"/>
              </a:rPr>
              <a:t>Spring 2019</a:t>
            </a:r>
          </a:p>
          <a:p>
            <a:r>
              <a:rPr lang="en-US" altLang="zh-CN" dirty="0">
                <a:latin typeface="Garamond" panose="02020404030301010803" pitchFamily="18" charset="0"/>
              </a:rPr>
              <a:t>Yingjun </a:t>
            </a:r>
            <a:r>
              <a:rPr lang="en-US" altLang="en-US" dirty="0">
                <a:latin typeface="Garamond" panose="02020404030301010803" pitchFamily="18" charset="0"/>
              </a:rPr>
              <a:t>Guan</a:t>
            </a:r>
          </a:p>
          <a:p>
            <a:r>
              <a:rPr lang="en-US" altLang="en-US" dirty="0">
                <a:latin typeface="Garamond" panose="02020404030301010803" pitchFamily="18" charset="0"/>
              </a:rPr>
              <a:t>yingjun2@illinois.edu</a:t>
            </a:r>
          </a:p>
          <a:p>
            <a:r>
              <a:rPr lang="en-US" altLang="en-US" dirty="0">
                <a:latin typeface="Garamond" panose="02020404030301010803" pitchFamily="18" charset="0"/>
              </a:rPr>
              <a:t>http://ischool.illinois.edu/people/yingjun-guan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922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9F544-D31A-4E3B-A5FF-A8B5D8E45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84" y="274638"/>
            <a:ext cx="8229600" cy="1143000"/>
          </a:xfrm>
        </p:spPr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evaluate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classification?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C8C4F-CAF4-4499-AE69-B8063D996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What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classification?</a:t>
            </a:r>
          </a:p>
          <a:p>
            <a:r>
              <a:rPr lang="en-US" altLang="zh-CN" sz="2800" dirty="0"/>
              <a:t>How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evaluate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classification.</a:t>
            </a:r>
            <a:r>
              <a:rPr lang="zh-CN" altLang="en-US" sz="2800" dirty="0"/>
              <a:t> </a:t>
            </a:r>
            <a:r>
              <a:rPr lang="en-US" altLang="zh-CN" sz="2800" dirty="0"/>
              <a:t>What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good?</a:t>
            </a:r>
          </a:p>
          <a:p>
            <a:r>
              <a:rPr lang="en-US" altLang="zh-CN" sz="2800" dirty="0"/>
              <a:t>Confusion</a:t>
            </a:r>
            <a:r>
              <a:rPr lang="zh-CN" altLang="en-US" sz="2800" dirty="0"/>
              <a:t> </a:t>
            </a:r>
            <a:r>
              <a:rPr lang="en-US" altLang="zh-CN" sz="2800" dirty="0"/>
              <a:t>matrix!</a:t>
            </a:r>
          </a:p>
          <a:p>
            <a:r>
              <a:rPr lang="en-US" altLang="zh-CN" sz="2800" dirty="0" err="1"/>
              <a:t>Eg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  <a:r>
              <a:rPr lang="en-US" altLang="zh-CN" sz="2800" dirty="0"/>
              <a:t>Let’s</a:t>
            </a:r>
            <a:r>
              <a:rPr lang="zh-CN" altLang="en-US" sz="2800" dirty="0"/>
              <a:t> </a:t>
            </a:r>
            <a:r>
              <a:rPr lang="en-US" altLang="zh-CN" sz="2800" dirty="0"/>
              <a:t>first</a:t>
            </a:r>
            <a:r>
              <a:rPr lang="zh-CN" altLang="en-US" sz="2800" dirty="0"/>
              <a:t> </a:t>
            </a:r>
            <a:r>
              <a:rPr lang="en-US" altLang="zh-CN" sz="2800" dirty="0"/>
              <a:t>see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simple</a:t>
            </a:r>
            <a:r>
              <a:rPr lang="zh-CN" altLang="en-US" sz="2800" dirty="0"/>
              <a:t> </a:t>
            </a:r>
            <a:r>
              <a:rPr lang="en-US" altLang="zh-CN" sz="2800" dirty="0"/>
              <a:t>confusion</a:t>
            </a:r>
            <a:r>
              <a:rPr lang="zh-CN" altLang="en-US" sz="2800" dirty="0"/>
              <a:t> </a:t>
            </a:r>
            <a:r>
              <a:rPr lang="en-US" altLang="zh-CN" sz="2800" dirty="0"/>
              <a:t>matrix.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82361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EB3CC-D9BB-DD48-AC1C-EE903C41E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confusion</a:t>
            </a:r>
            <a:r>
              <a:rPr lang="zh-CN" altLang="en-US" dirty="0"/>
              <a:t> </a:t>
            </a:r>
            <a:r>
              <a:rPr lang="en-US" altLang="zh-CN" dirty="0"/>
              <a:t>matrix.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37D2E-7AC3-BA4F-947F-FF6DD7535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TP</a:t>
            </a:r>
          </a:p>
          <a:p>
            <a:r>
              <a:rPr lang="en-US" altLang="zh-CN" dirty="0"/>
              <a:t>FP</a:t>
            </a:r>
          </a:p>
          <a:p>
            <a:r>
              <a:rPr lang="en-US" altLang="zh-CN" dirty="0"/>
              <a:t>TN</a:t>
            </a:r>
          </a:p>
          <a:p>
            <a:r>
              <a:rPr lang="en-US" altLang="zh-CN" dirty="0"/>
              <a:t>FN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D4BA64-B4DA-F342-9D69-BD49FBC32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41" y="1417638"/>
            <a:ext cx="5867400" cy="431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07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493CF-2101-3340-8CD5-D2A8A92EF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Confusion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2226D-F0A0-C840-ABF3-D55A4F4FB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put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general…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78C78-BA75-A94C-B4DB-FAD2570FD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63" y="2292747"/>
            <a:ext cx="6245475" cy="22725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544791-4F32-A947-9ABF-0EBB4E6383D8}"/>
              </a:ext>
            </a:extLst>
          </p:cNvPr>
          <p:cNvSpPr txBox="1"/>
          <p:nvPr/>
        </p:nvSpPr>
        <p:spPr>
          <a:xfrm>
            <a:off x="3496715" y="4549263"/>
            <a:ext cx="13246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99E88-F383-294D-BB0F-15F0BBE92355}"/>
              </a:ext>
            </a:extLst>
          </p:cNvPr>
          <p:cNvSpPr txBox="1"/>
          <p:nvPr/>
        </p:nvSpPr>
        <p:spPr>
          <a:xfrm>
            <a:off x="7489608" y="3059668"/>
            <a:ext cx="13246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556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D69AE-C91A-4514-875E-AB777722F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Confusion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precision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CC568B-CAD0-4576-A2CC-3BA8EB5E85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only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observe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predictively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positive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dimension.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altLang="zh-CN" sz="2400" dirty="0"/>
                  <a:t>Precision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=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dirty="0"/>
                          <m:t>True</m:t>
                        </m:r>
                        <m:r>
                          <m:rPr>
                            <m:nor/>
                          </m:rPr>
                          <a:rPr lang="zh-CN" alt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Positive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dirty="0"/>
                          <m:t>True</m:t>
                        </m:r>
                        <m:r>
                          <m:rPr>
                            <m:nor/>
                          </m:rPr>
                          <a:rPr lang="zh-CN" alt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Positive</m:t>
                        </m:r>
                        <m:r>
                          <m:rPr>
                            <m:nor/>
                          </m:rPr>
                          <a:rPr lang="zh-CN" alt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+</m:t>
                        </m:r>
                        <m:r>
                          <m:rPr>
                            <m:nor/>
                          </m:rPr>
                          <a:rPr lang="zh-CN" alt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False</m:t>
                        </m:r>
                        <m:r>
                          <m:rPr>
                            <m:nor/>
                          </m:rPr>
                          <a:rPr lang="zh-CN" alt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Positive</m:t>
                        </m:r>
                      </m:den>
                    </m:f>
                  </m:oMath>
                </a14:m>
                <a:endParaRPr lang="en-US" altLang="zh-CN" sz="2400" dirty="0"/>
              </a:p>
              <a:p>
                <a:r>
                  <a:rPr lang="en-US" altLang="zh-CN" sz="2400" dirty="0"/>
                  <a:t>When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precision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important?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CC568B-CAD0-4576-A2CC-3BA8EB5E85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93C8A6F-F6A7-1143-92C1-488424AB8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037" y="2007216"/>
            <a:ext cx="6245475" cy="22725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70F7F1-C5DE-374B-991A-48448E6B1A54}"/>
              </a:ext>
            </a:extLst>
          </p:cNvPr>
          <p:cNvSpPr/>
          <p:nvPr/>
        </p:nvSpPr>
        <p:spPr>
          <a:xfrm>
            <a:off x="2286000" y="3097162"/>
            <a:ext cx="4852219" cy="132735"/>
          </a:xfrm>
          <a:prstGeom prst="rect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159B1B-6951-724B-AA11-68EFDA847DC8}"/>
              </a:ext>
            </a:extLst>
          </p:cNvPr>
          <p:cNvSpPr txBox="1"/>
          <p:nvPr/>
        </p:nvSpPr>
        <p:spPr>
          <a:xfrm>
            <a:off x="893140" y="5443408"/>
            <a:ext cx="7357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u="sng" dirty="0">
                <a:solidFill>
                  <a:srgbClr val="FF0000"/>
                </a:solidFill>
              </a:rPr>
              <a:t>When</a:t>
            </a:r>
            <a:r>
              <a:rPr lang="zh-CN" altLang="en-US" sz="2800" u="sng" dirty="0">
                <a:solidFill>
                  <a:srgbClr val="FF0000"/>
                </a:solidFill>
              </a:rPr>
              <a:t> </a:t>
            </a:r>
            <a:r>
              <a:rPr lang="en-US" altLang="zh-CN" sz="2800" u="sng" dirty="0">
                <a:solidFill>
                  <a:srgbClr val="FF0000"/>
                </a:solidFill>
              </a:rPr>
              <a:t>it</a:t>
            </a:r>
            <a:r>
              <a:rPr lang="zh-CN" altLang="en-US" sz="2800" u="sng" dirty="0">
                <a:solidFill>
                  <a:srgbClr val="FF0000"/>
                </a:solidFill>
              </a:rPr>
              <a:t> </a:t>
            </a:r>
            <a:r>
              <a:rPr lang="en-US" altLang="zh-CN" sz="2800" u="sng" dirty="0">
                <a:solidFill>
                  <a:srgbClr val="FF0000"/>
                </a:solidFill>
              </a:rPr>
              <a:t>predicts</a:t>
            </a:r>
            <a:r>
              <a:rPr lang="zh-CN" altLang="en-US" sz="2800" u="sng" dirty="0">
                <a:solidFill>
                  <a:srgbClr val="FF0000"/>
                </a:solidFill>
              </a:rPr>
              <a:t> </a:t>
            </a:r>
            <a:r>
              <a:rPr lang="en-US" altLang="zh-CN" sz="2800" u="sng" dirty="0">
                <a:solidFill>
                  <a:srgbClr val="FF0000"/>
                </a:solidFill>
              </a:rPr>
              <a:t>positive,</a:t>
            </a:r>
            <a:r>
              <a:rPr lang="zh-CN" altLang="en-US" sz="2800" u="sng" dirty="0">
                <a:solidFill>
                  <a:srgbClr val="FF0000"/>
                </a:solidFill>
              </a:rPr>
              <a:t> </a:t>
            </a:r>
            <a:r>
              <a:rPr lang="en-US" altLang="zh-CN" sz="2800" u="sng" dirty="0">
                <a:solidFill>
                  <a:srgbClr val="FF0000"/>
                </a:solidFill>
              </a:rPr>
              <a:t>how</a:t>
            </a:r>
            <a:r>
              <a:rPr lang="zh-CN" altLang="en-US" sz="2800" u="sng" dirty="0">
                <a:solidFill>
                  <a:srgbClr val="FF0000"/>
                </a:solidFill>
              </a:rPr>
              <a:t> </a:t>
            </a:r>
            <a:r>
              <a:rPr lang="en-US" altLang="zh-CN" sz="2800" u="sng" dirty="0">
                <a:solidFill>
                  <a:srgbClr val="FF0000"/>
                </a:solidFill>
              </a:rPr>
              <a:t>often</a:t>
            </a:r>
            <a:r>
              <a:rPr lang="zh-CN" altLang="en-US" sz="2800" u="sng" dirty="0">
                <a:solidFill>
                  <a:srgbClr val="FF0000"/>
                </a:solidFill>
              </a:rPr>
              <a:t> </a:t>
            </a:r>
            <a:r>
              <a:rPr lang="en-US" altLang="zh-CN" sz="2800" u="sng" dirty="0">
                <a:solidFill>
                  <a:srgbClr val="FF0000"/>
                </a:solidFill>
              </a:rPr>
              <a:t>is</a:t>
            </a:r>
            <a:r>
              <a:rPr lang="zh-CN" altLang="en-US" sz="2800" u="sng" dirty="0">
                <a:solidFill>
                  <a:srgbClr val="FF0000"/>
                </a:solidFill>
              </a:rPr>
              <a:t> </a:t>
            </a:r>
            <a:r>
              <a:rPr lang="en-US" altLang="zh-CN" sz="2800" u="sng" dirty="0">
                <a:solidFill>
                  <a:srgbClr val="FF0000"/>
                </a:solidFill>
              </a:rPr>
              <a:t>it</a:t>
            </a:r>
            <a:r>
              <a:rPr lang="zh-CN" altLang="en-US" sz="2800" u="sng" dirty="0">
                <a:solidFill>
                  <a:srgbClr val="FF0000"/>
                </a:solidFill>
              </a:rPr>
              <a:t> </a:t>
            </a:r>
            <a:r>
              <a:rPr lang="en-US" altLang="zh-CN" sz="2800" u="sng" dirty="0">
                <a:solidFill>
                  <a:srgbClr val="FF0000"/>
                </a:solidFill>
              </a:rPr>
              <a:t>correct?</a:t>
            </a:r>
            <a:endParaRPr lang="en-US" sz="28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447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D69AE-C91A-4514-875E-AB777722F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Confusion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Recall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CC568B-CAD0-4576-A2CC-3BA8EB5E85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only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observe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actually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positive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dimension.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altLang="zh-CN" sz="2400" dirty="0"/>
                  <a:t>Recall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=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dirty="0"/>
                          <m:t>True</m:t>
                        </m:r>
                        <m:r>
                          <m:rPr>
                            <m:nor/>
                          </m:rPr>
                          <a:rPr lang="zh-CN" alt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Positive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dirty="0"/>
                          <m:t>True</m:t>
                        </m:r>
                        <m:r>
                          <m:rPr>
                            <m:nor/>
                          </m:rPr>
                          <a:rPr lang="zh-CN" alt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Positive</m:t>
                        </m:r>
                        <m:r>
                          <m:rPr>
                            <m:nor/>
                          </m:rPr>
                          <a:rPr lang="zh-CN" alt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+</m:t>
                        </m:r>
                        <m:r>
                          <m:rPr>
                            <m:nor/>
                          </m:rPr>
                          <a:rPr lang="zh-CN" alt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False</m:t>
                        </m:r>
                        <m:r>
                          <m:rPr>
                            <m:nor/>
                          </m:rPr>
                          <a:rPr lang="zh-CN" alt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Negative</m:t>
                        </m:r>
                      </m:den>
                    </m:f>
                  </m:oMath>
                </a14:m>
                <a:endParaRPr lang="en-US" altLang="zh-CN" sz="2400" dirty="0"/>
              </a:p>
              <a:p>
                <a:r>
                  <a:rPr lang="en-US" altLang="zh-CN" sz="2400" dirty="0"/>
                  <a:t>When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recall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important?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CC568B-CAD0-4576-A2CC-3BA8EB5E85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93C8A6F-F6A7-1143-92C1-488424AB8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037" y="2007216"/>
            <a:ext cx="6245475" cy="22725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70F7F1-C5DE-374B-991A-48448E6B1A54}"/>
              </a:ext>
            </a:extLst>
          </p:cNvPr>
          <p:cNvSpPr/>
          <p:nvPr/>
        </p:nvSpPr>
        <p:spPr>
          <a:xfrm>
            <a:off x="5147187" y="2521974"/>
            <a:ext cx="162232" cy="1589575"/>
          </a:xfrm>
          <a:prstGeom prst="rect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0B9BD5-A2D7-8A45-9080-E88252F41E99}"/>
              </a:ext>
            </a:extLst>
          </p:cNvPr>
          <p:cNvSpPr/>
          <p:nvPr/>
        </p:nvSpPr>
        <p:spPr>
          <a:xfrm>
            <a:off x="737416" y="5412316"/>
            <a:ext cx="79493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rgbClr val="FF0000"/>
                </a:solidFill>
                <a:latin typeface="work sans"/>
              </a:rPr>
              <a:t>Recall helps when the cost of false negatives is high.</a:t>
            </a:r>
            <a:endParaRPr lang="en-US" sz="28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240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022E-5E11-4AE6-9468-6F7FAB5E1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Precision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Recall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1E93A-D39B-4640-96FB-342493CD9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How</a:t>
            </a:r>
            <a:r>
              <a:rPr lang="zh-CN" altLang="en-US" sz="2800" dirty="0"/>
              <a:t> </a:t>
            </a:r>
            <a:r>
              <a:rPr lang="en-US" altLang="zh-CN" sz="2800" dirty="0"/>
              <a:t>does</a:t>
            </a:r>
            <a:r>
              <a:rPr lang="zh-CN" altLang="en-US" sz="2800" dirty="0"/>
              <a:t> </a:t>
            </a:r>
            <a:r>
              <a:rPr lang="en-US" altLang="zh-CN" sz="2800" dirty="0"/>
              <a:t>precision</a:t>
            </a:r>
            <a:r>
              <a:rPr lang="zh-CN" altLang="en-US" sz="2800" dirty="0"/>
              <a:t> </a:t>
            </a:r>
            <a:r>
              <a:rPr lang="en-US" altLang="zh-CN" sz="2800" dirty="0"/>
              <a:t>reach</a:t>
            </a:r>
            <a:r>
              <a:rPr lang="zh-CN" altLang="en-US" sz="2800" dirty="0"/>
              <a:t> </a:t>
            </a:r>
            <a:r>
              <a:rPr lang="en-US" altLang="zh-CN" sz="2800" dirty="0"/>
              <a:t>maximum?</a:t>
            </a:r>
            <a:r>
              <a:rPr lang="zh-CN" altLang="en-US" sz="2800" dirty="0"/>
              <a:t> </a:t>
            </a:r>
            <a:r>
              <a:rPr lang="en-US" altLang="zh-CN" sz="2800" dirty="0"/>
              <a:t>how</a:t>
            </a:r>
            <a:r>
              <a:rPr lang="zh-CN" altLang="en-US" sz="2800" dirty="0"/>
              <a:t> </a:t>
            </a:r>
            <a:r>
              <a:rPr lang="en-US" altLang="zh-CN" sz="2800" dirty="0"/>
              <a:t>much?</a:t>
            </a:r>
          </a:p>
          <a:p>
            <a:r>
              <a:rPr lang="en-US" altLang="zh-CN" sz="2800" dirty="0"/>
              <a:t>How</a:t>
            </a:r>
            <a:r>
              <a:rPr lang="zh-CN" altLang="en-US" sz="2800" dirty="0"/>
              <a:t> </a:t>
            </a:r>
            <a:r>
              <a:rPr lang="en-US" altLang="zh-CN" sz="2800" dirty="0"/>
              <a:t>does</a:t>
            </a:r>
            <a:r>
              <a:rPr lang="zh-CN" altLang="en-US" sz="2800" dirty="0"/>
              <a:t> </a:t>
            </a:r>
            <a:r>
              <a:rPr lang="en-US" altLang="zh-CN" sz="2800" dirty="0"/>
              <a:t>recall</a:t>
            </a:r>
            <a:r>
              <a:rPr lang="zh-CN" altLang="en-US" sz="2800" dirty="0"/>
              <a:t> </a:t>
            </a:r>
            <a:r>
              <a:rPr lang="en-US" altLang="zh-CN" sz="2800" dirty="0"/>
              <a:t>reach</a:t>
            </a:r>
            <a:r>
              <a:rPr lang="zh-CN" altLang="en-US" sz="2800" dirty="0"/>
              <a:t> </a:t>
            </a:r>
            <a:r>
              <a:rPr lang="en-US" altLang="zh-CN" sz="2800" dirty="0"/>
              <a:t>maximum?</a:t>
            </a:r>
            <a:r>
              <a:rPr lang="zh-CN" altLang="en-US" sz="2800" dirty="0"/>
              <a:t> </a:t>
            </a:r>
            <a:r>
              <a:rPr lang="en-US" altLang="zh-CN" sz="2800" dirty="0"/>
              <a:t>How</a:t>
            </a:r>
            <a:r>
              <a:rPr lang="zh-CN" altLang="en-US" sz="2800" dirty="0"/>
              <a:t> </a:t>
            </a:r>
            <a:r>
              <a:rPr lang="en-US" altLang="zh-CN" sz="2800" dirty="0"/>
              <a:t>much?</a:t>
            </a:r>
          </a:p>
          <a:p>
            <a:endParaRPr lang="en-US" altLang="zh-CN" sz="2800" dirty="0"/>
          </a:p>
          <a:p>
            <a:r>
              <a:rPr lang="en-US" altLang="zh-CN" sz="2800" dirty="0"/>
              <a:t>There’s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trade-off</a:t>
            </a:r>
            <a:r>
              <a:rPr lang="zh-CN" altLang="en-US" sz="2800" dirty="0"/>
              <a:t> </a:t>
            </a:r>
            <a:r>
              <a:rPr lang="en-US" altLang="zh-CN" sz="2800" dirty="0"/>
              <a:t>between</a:t>
            </a:r>
            <a:r>
              <a:rPr lang="zh-CN" altLang="en-US" sz="2800" dirty="0"/>
              <a:t> </a:t>
            </a:r>
            <a:r>
              <a:rPr lang="en-US" altLang="zh-CN" sz="2800" dirty="0"/>
              <a:t>precision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recall.</a:t>
            </a:r>
          </a:p>
          <a:p>
            <a:pPr lvl="1"/>
            <a:r>
              <a:rPr lang="en-US" altLang="zh-CN" sz="2400" dirty="0"/>
              <a:t>When</a:t>
            </a:r>
            <a:r>
              <a:rPr lang="zh-CN" altLang="en-US" sz="2400" dirty="0"/>
              <a:t> </a:t>
            </a:r>
            <a:r>
              <a:rPr lang="en-US" altLang="zh-CN" sz="2400" dirty="0"/>
              <a:t>precision</a:t>
            </a:r>
            <a:r>
              <a:rPr lang="zh-CN" altLang="en-US" sz="2400" dirty="0"/>
              <a:t> </a:t>
            </a:r>
            <a:r>
              <a:rPr lang="en-US" altLang="zh-CN" sz="2400" dirty="0"/>
              <a:t>increases,</a:t>
            </a:r>
            <a:r>
              <a:rPr lang="zh-CN" altLang="en-US" sz="2400" dirty="0"/>
              <a:t> </a:t>
            </a:r>
            <a:r>
              <a:rPr lang="en-US" altLang="zh-CN" sz="2400" dirty="0"/>
              <a:t>recall</a:t>
            </a:r>
            <a:r>
              <a:rPr lang="zh-CN" altLang="en-US" sz="2400" dirty="0"/>
              <a:t> </a:t>
            </a:r>
            <a:r>
              <a:rPr lang="en-US" altLang="zh-CN" sz="2400" dirty="0"/>
              <a:t>drops.</a:t>
            </a:r>
          </a:p>
          <a:p>
            <a:pPr lvl="1"/>
            <a:r>
              <a:rPr lang="en-US" altLang="zh-CN" sz="2400" dirty="0"/>
              <a:t>When</a:t>
            </a:r>
            <a:r>
              <a:rPr lang="zh-CN" altLang="en-US" sz="2400" dirty="0"/>
              <a:t> </a:t>
            </a:r>
            <a:r>
              <a:rPr lang="en-US" altLang="zh-CN" sz="2400" dirty="0"/>
              <a:t>recall</a:t>
            </a:r>
            <a:r>
              <a:rPr lang="zh-CN" altLang="en-US" sz="2400" dirty="0"/>
              <a:t> </a:t>
            </a:r>
            <a:r>
              <a:rPr lang="en-US" altLang="zh-CN" sz="2400" dirty="0"/>
              <a:t>increases,</a:t>
            </a:r>
            <a:r>
              <a:rPr lang="zh-CN" altLang="en-US" sz="2400" dirty="0"/>
              <a:t> </a:t>
            </a:r>
            <a:r>
              <a:rPr lang="en-US" altLang="zh-CN" sz="2400" dirty="0"/>
              <a:t>precision</a:t>
            </a:r>
            <a:r>
              <a:rPr lang="zh-CN" altLang="en-US" sz="2400" dirty="0"/>
              <a:t> </a:t>
            </a:r>
            <a:r>
              <a:rPr lang="en-US" altLang="zh-CN" sz="2400" dirty="0"/>
              <a:t>drops.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44432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61829-1D82-2D47-81D4-0046735BE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measures…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830E-864C-A04E-93AC-B709998D1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830096"/>
          </a:xfrm>
        </p:spPr>
        <p:txBody>
          <a:bodyPr>
            <a:normAutofit/>
          </a:bodyPr>
          <a:lstStyle/>
          <a:p>
            <a:r>
              <a:rPr lang="en-US" altLang="zh-CN" dirty="0"/>
              <a:t>F1</a:t>
            </a:r>
            <a:r>
              <a:rPr lang="zh-CN" altLang="en-US" dirty="0"/>
              <a:t> </a:t>
            </a:r>
            <a:r>
              <a:rPr lang="en-US" altLang="zh-CN" dirty="0"/>
              <a:t>score.</a:t>
            </a:r>
          </a:p>
          <a:p>
            <a:pPr lvl="1"/>
            <a:r>
              <a:rPr lang="en-US" dirty="0"/>
              <a:t>F1 is a helpful overall measure of a model’s accuracy that combines precision and recall.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400050" lvl="1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&lt;</a:t>
            </a:r>
            <a:r>
              <a:rPr lang="en-US" dirty="0"/>
              <a:t>Harmonic mean</a:t>
            </a:r>
            <a:r>
              <a:rPr lang="en-US" altLang="zh-CN" dirty="0"/>
              <a:t>&gt;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CEA5C4-5886-3340-A023-9B945161731D}"/>
                  </a:ext>
                </a:extLst>
              </p:cNvPr>
              <p:cNvSpPr txBox="1"/>
              <p:nvPr/>
            </p:nvSpPr>
            <p:spPr>
              <a:xfrm>
                <a:off x="1268361" y="3075035"/>
                <a:ext cx="4799165" cy="666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400" dirty="0"/>
                  <a:t>F1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Score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=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𝑅𝑒𝑐𝑎𝑙𝑙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𝑃𝑟𝑒𝑐𝑖𝑠𝑖𝑜𝑛</m:t>
                            </m:r>
                          </m:den>
                        </m:f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CEA5C4-5886-3340-A023-9B9451617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361" y="3075035"/>
                <a:ext cx="4799165" cy="666721"/>
              </a:xfrm>
              <a:prstGeom prst="rect">
                <a:avLst/>
              </a:prstGeom>
              <a:blipFill>
                <a:blip r:embed="rId3"/>
                <a:stretch>
                  <a:fillRect l="-3958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276DA09-0215-5440-9606-15D49DC05CD1}"/>
              </a:ext>
            </a:extLst>
          </p:cNvPr>
          <p:cNvSpPr txBox="1"/>
          <p:nvPr/>
        </p:nvSpPr>
        <p:spPr>
          <a:xfrm>
            <a:off x="1120877" y="4793226"/>
            <a:ext cx="6819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u="sng" dirty="0">
                <a:solidFill>
                  <a:srgbClr val="FF0000"/>
                </a:solidFill>
              </a:rPr>
              <a:t>Balance</a:t>
            </a:r>
            <a:r>
              <a:rPr lang="zh-CN" altLang="en-US" sz="2800" u="sng" dirty="0">
                <a:solidFill>
                  <a:srgbClr val="FF0000"/>
                </a:solidFill>
              </a:rPr>
              <a:t> </a:t>
            </a:r>
            <a:r>
              <a:rPr lang="en-US" altLang="zh-CN" sz="2800" u="sng" dirty="0">
                <a:solidFill>
                  <a:srgbClr val="FF0000"/>
                </a:solidFill>
              </a:rPr>
              <a:t>between</a:t>
            </a:r>
            <a:r>
              <a:rPr lang="zh-CN" altLang="en-US" sz="2800" u="sng" dirty="0">
                <a:solidFill>
                  <a:srgbClr val="FF0000"/>
                </a:solidFill>
              </a:rPr>
              <a:t> </a:t>
            </a:r>
            <a:r>
              <a:rPr lang="en-US" altLang="zh-CN" sz="2800" u="sng" dirty="0">
                <a:solidFill>
                  <a:srgbClr val="FF0000"/>
                </a:solidFill>
              </a:rPr>
              <a:t>the</a:t>
            </a:r>
            <a:r>
              <a:rPr lang="zh-CN" altLang="en-US" sz="2800" u="sng" dirty="0">
                <a:solidFill>
                  <a:srgbClr val="FF0000"/>
                </a:solidFill>
              </a:rPr>
              <a:t> </a:t>
            </a:r>
            <a:r>
              <a:rPr lang="en-US" altLang="zh-CN" sz="2800" u="sng" dirty="0">
                <a:solidFill>
                  <a:srgbClr val="FF0000"/>
                </a:solidFill>
              </a:rPr>
              <a:t>precision</a:t>
            </a:r>
            <a:r>
              <a:rPr lang="zh-CN" altLang="en-US" sz="2800" u="sng" dirty="0">
                <a:solidFill>
                  <a:srgbClr val="FF0000"/>
                </a:solidFill>
              </a:rPr>
              <a:t> </a:t>
            </a:r>
            <a:r>
              <a:rPr lang="en-US" altLang="zh-CN" sz="2800" u="sng" dirty="0">
                <a:solidFill>
                  <a:srgbClr val="FF0000"/>
                </a:solidFill>
              </a:rPr>
              <a:t>and</a:t>
            </a:r>
            <a:r>
              <a:rPr lang="zh-CN" altLang="en-US" sz="2800" u="sng" dirty="0">
                <a:solidFill>
                  <a:srgbClr val="FF0000"/>
                </a:solidFill>
              </a:rPr>
              <a:t> </a:t>
            </a:r>
            <a:r>
              <a:rPr lang="en-US" altLang="zh-CN" sz="2800" u="sng" dirty="0">
                <a:solidFill>
                  <a:srgbClr val="FF0000"/>
                </a:solidFill>
              </a:rPr>
              <a:t>the</a:t>
            </a:r>
            <a:r>
              <a:rPr lang="zh-CN" altLang="en-US" sz="2800" u="sng" dirty="0">
                <a:solidFill>
                  <a:srgbClr val="FF0000"/>
                </a:solidFill>
              </a:rPr>
              <a:t> </a:t>
            </a:r>
            <a:r>
              <a:rPr lang="en-US" altLang="zh-CN" sz="2800" u="sng" dirty="0">
                <a:solidFill>
                  <a:srgbClr val="FF0000"/>
                </a:solidFill>
              </a:rPr>
              <a:t>recall.</a:t>
            </a:r>
            <a:endParaRPr lang="en-US" sz="28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623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61829-1D82-2D47-81D4-0046735BE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measures…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FF830E-864C-A04E-93AC-B709998D1A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48300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u="sng" dirty="0">
                    <a:solidFill>
                      <a:srgbClr val="FF0000"/>
                    </a:solidFill>
                  </a:rPr>
                  <a:t>How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u="sng" dirty="0">
                    <a:solidFill>
                      <a:srgbClr val="FF0000"/>
                    </a:solidFill>
                  </a:rPr>
                  <a:t>often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u="sng" dirty="0">
                    <a:solidFill>
                      <a:srgbClr val="FF0000"/>
                    </a:solidFill>
                  </a:rPr>
                  <a:t>is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u="sng" dirty="0">
                    <a:solidFill>
                      <a:srgbClr val="FF0000"/>
                    </a:solidFill>
                  </a:rPr>
                  <a:t>our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u="sng" dirty="0">
                    <a:solidFill>
                      <a:srgbClr val="FF0000"/>
                    </a:solidFill>
                  </a:rPr>
                  <a:t>negative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u="sng" dirty="0">
                    <a:solidFill>
                      <a:srgbClr val="FF0000"/>
                    </a:solidFill>
                  </a:rPr>
                  <a:t>prediction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u="sng" dirty="0">
                    <a:solidFill>
                      <a:srgbClr val="FF0000"/>
                    </a:solidFill>
                  </a:rPr>
                  <a:t>correct?</a:t>
                </a:r>
              </a:p>
              <a:p>
                <a:r>
                  <a:rPr lang="en-US" altLang="zh-CN" dirty="0"/>
                  <a:t>Specificity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𝑁𝑒𝑔𝑎𝑡𝑖𝑣𝑒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𝑁𝑒𝑔𝑎𝑡𝑖𝑣𝑒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𝑃𝑜𝑠𝑖𝑡𝑣𝑒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u="sng" dirty="0">
                    <a:solidFill>
                      <a:srgbClr val="FF0000"/>
                    </a:solidFill>
                  </a:rPr>
                  <a:t>How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u="sng" dirty="0">
                    <a:solidFill>
                      <a:srgbClr val="FF0000"/>
                    </a:solidFill>
                  </a:rPr>
                  <a:t>often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u="sng" dirty="0">
                    <a:solidFill>
                      <a:srgbClr val="FF0000"/>
                    </a:solidFill>
                  </a:rPr>
                  <a:t>is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u="sng" dirty="0">
                    <a:solidFill>
                      <a:srgbClr val="FF0000"/>
                    </a:solidFill>
                  </a:rPr>
                  <a:t>our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u="sng" dirty="0">
                    <a:solidFill>
                      <a:srgbClr val="FF0000"/>
                    </a:solidFill>
                  </a:rPr>
                  <a:t>model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u="sng" dirty="0">
                    <a:solidFill>
                      <a:srgbClr val="FF0000"/>
                    </a:solidFill>
                  </a:rPr>
                  <a:t>correct?</a:t>
                </a:r>
              </a:p>
              <a:p>
                <a:r>
                  <a:rPr lang="en-US" altLang="zh-CN" dirty="0"/>
                  <a:t>Accuracy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𝑃𝑜𝑠𝑡𝑖𝑣𝑒𝑠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𝑁𝑒𝑔𝑎𝑡𝑖𝑣𝑒𝑠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𝐸𝑥𝑎𝑚𝑝𝑙𝑒𝑠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FF830E-864C-A04E-93AC-B709998D1A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4830096"/>
              </a:xfrm>
              <a:blipFill>
                <a:blip r:embed="rId3"/>
                <a:stretch>
                  <a:fillRect l="-1852" t="-1312" r="-1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557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667F9-4AAE-4270-AFF3-2D61E90E1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quick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4701A-13F1-49BD-BBA0-5F5C967DD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7B86C8-F59B-4247-A68E-6D3830DE3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92" y="2220090"/>
            <a:ext cx="6245475" cy="367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60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5D38-69F1-BA42-A581-B37DAB30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dimensionality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21076-A948-3142-BF57-06227F871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binary,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multi-dimensional?</a:t>
            </a:r>
          </a:p>
          <a:p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graph?</a:t>
            </a:r>
          </a:p>
          <a:p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paper,</a:t>
            </a: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writing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equation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following:</a:t>
            </a:r>
            <a:r>
              <a:rPr lang="zh-CN" altLang="en-US" dirty="0"/>
              <a:t> </a:t>
            </a:r>
            <a:r>
              <a:rPr lang="en-US" altLang="zh-CN" dirty="0"/>
              <a:t>precision,</a:t>
            </a:r>
            <a:r>
              <a:rPr lang="zh-CN" altLang="en-US" dirty="0"/>
              <a:t> </a:t>
            </a:r>
            <a:r>
              <a:rPr lang="en-US" altLang="zh-CN" dirty="0"/>
              <a:t>recall,</a:t>
            </a:r>
            <a:r>
              <a:rPr lang="zh-CN" altLang="en-US" dirty="0"/>
              <a:t> </a:t>
            </a:r>
            <a:r>
              <a:rPr lang="en-US" altLang="zh-CN" dirty="0"/>
              <a:t>F1,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732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D03BD-6A8E-4947-93CB-62C81DE51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r>
              <a:rPr lang="en-US" dirty="0"/>
              <a:t>reviously on……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6ECBD-E0FE-4139-8CB1-63C5B2904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Assignments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pPr lvl="1"/>
            <a:r>
              <a:rPr lang="en-US" altLang="zh-CN" dirty="0"/>
              <a:t>Late</a:t>
            </a:r>
            <a:r>
              <a:rPr lang="zh-CN" altLang="en-US" dirty="0"/>
              <a:t> </a:t>
            </a:r>
            <a:r>
              <a:rPr lang="en-US" altLang="zh-CN" dirty="0"/>
              <a:t>submission</a:t>
            </a:r>
          </a:p>
          <a:p>
            <a:r>
              <a:rPr lang="en-US" altLang="zh-CN" dirty="0"/>
              <a:t>Readings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pPr lvl="1"/>
            <a:r>
              <a:rPr lang="en-US" altLang="zh-CN" dirty="0"/>
              <a:t>Weekly</a:t>
            </a:r>
            <a:r>
              <a:rPr lang="zh-CN" altLang="en-US" dirty="0"/>
              <a:t> </a:t>
            </a:r>
            <a:r>
              <a:rPr lang="en-US" altLang="zh-CN" dirty="0"/>
              <a:t>reading;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DMRG</a:t>
            </a:r>
          </a:p>
          <a:p>
            <a:r>
              <a:rPr lang="en-US" altLang="zh-CN" dirty="0"/>
              <a:t>Projects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pPr lvl="1"/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fists</a:t>
            </a:r>
            <a:r>
              <a:rPr lang="zh-CN" altLang="en-US" dirty="0"/>
              <a:t> </a:t>
            </a:r>
            <a:r>
              <a:rPr lang="en-US" altLang="zh-CN" dirty="0"/>
              <a:t>(Dataset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RQ)</a:t>
            </a:r>
          </a:p>
          <a:p>
            <a:pPr lvl="1"/>
            <a:r>
              <a:rPr lang="en-US" altLang="zh-CN" dirty="0"/>
              <a:t>Template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Instruction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184539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9C22B-19D4-434A-A423-65DA14ECC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calculating</a:t>
            </a:r>
            <a:r>
              <a:rPr lang="zh-CN" altLang="en-US" dirty="0"/>
              <a:t> </a:t>
            </a:r>
            <a:r>
              <a:rPr lang="en-US" altLang="zh-CN" dirty="0"/>
              <a:t>these!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9D914-B845-8E4C-B254-391F5265B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Rabbit</a:t>
            </a:r>
            <a:r>
              <a:rPr lang="zh-CN" altLang="en-US" sz="2400" dirty="0"/>
              <a:t> </a:t>
            </a:r>
            <a:r>
              <a:rPr lang="en-US" altLang="zh-CN" sz="2400" dirty="0"/>
              <a:t>precision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?,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en-US" altLang="zh-CN" sz="2400" dirty="0"/>
              <a:t>Rabbit</a:t>
            </a:r>
            <a:r>
              <a:rPr lang="zh-CN" altLang="en-US" sz="2400" dirty="0"/>
              <a:t> </a:t>
            </a:r>
            <a:r>
              <a:rPr lang="en-US" altLang="zh-CN" sz="2400" dirty="0"/>
              <a:t>recall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?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en-US" altLang="zh-CN" sz="2400" dirty="0"/>
              <a:t>Rabbit</a:t>
            </a:r>
            <a:r>
              <a:rPr lang="zh-CN" altLang="en-US" sz="2400" dirty="0"/>
              <a:t> </a:t>
            </a:r>
            <a:r>
              <a:rPr lang="en-US" altLang="zh-CN" sz="2400" dirty="0"/>
              <a:t>F-1</a:t>
            </a:r>
            <a:r>
              <a:rPr lang="zh-CN" altLang="en-US" sz="2400" dirty="0"/>
              <a:t> </a:t>
            </a:r>
            <a:r>
              <a:rPr lang="en-US" altLang="zh-CN" sz="2400" dirty="0"/>
              <a:t>score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?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en-US" altLang="zh-CN" sz="2400" dirty="0"/>
              <a:t>Rabbit</a:t>
            </a:r>
            <a:r>
              <a:rPr lang="zh-CN" altLang="en-US" sz="2400" dirty="0"/>
              <a:t> </a:t>
            </a:r>
            <a:r>
              <a:rPr lang="en-US" altLang="zh-CN" sz="2400" dirty="0"/>
              <a:t>accuracy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?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66A1A-C67A-0E41-B948-4D09917E2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41" y="3807461"/>
            <a:ext cx="6469271" cy="29006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D2F4DD-E1EE-3F46-96FB-4AF31EEEFC44}"/>
              </a:ext>
            </a:extLst>
          </p:cNvPr>
          <p:cNvSpPr txBox="1"/>
          <p:nvPr/>
        </p:nvSpPr>
        <p:spPr>
          <a:xfrm rot="16200000">
            <a:off x="124346" y="5073132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Prediction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63F7A7-4167-6C48-9500-1B71AA697D4D}"/>
              </a:ext>
            </a:extLst>
          </p:cNvPr>
          <p:cNvSpPr txBox="1"/>
          <p:nvPr/>
        </p:nvSpPr>
        <p:spPr>
          <a:xfrm>
            <a:off x="3130013" y="3429000"/>
            <a:ext cx="683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Truth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543AB-81E5-9441-BD59-CBCD2A16935E}"/>
              </a:ext>
            </a:extLst>
          </p:cNvPr>
          <p:cNvSpPr txBox="1"/>
          <p:nvPr/>
        </p:nvSpPr>
        <p:spPr>
          <a:xfrm flipH="1">
            <a:off x="4293254" y="2993052"/>
            <a:ext cx="474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Wrong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expression!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Should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model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accuracy!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E7F04-7C29-6941-A128-07C0C7C7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8307A-A2FE-5D48-A9B7-EA40B09F6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6A7AE-5E1A-0145-8F8A-D2D84C9E0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985647"/>
            <a:ext cx="7683500" cy="48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97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8DBE-77D3-324D-BA42-C43BBCE51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Weka</a:t>
            </a:r>
            <a:r>
              <a:rPr lang="zh-CN" altLang="en-US" dirty="0"/>
              <a:t> </a:t>
            </a:r>
            <a:r>
              <a:rPr lang="en-US" altLang="zh-CN" dirty="0"/>
              <a:t>time!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A1C30-DBC5-194E-B70E-5228F0AAF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confusion</a:t>
            </a:r>
            <a:r>
              <a:rPr lang="zh-CN" altLang="en-US" dirty="0"/>
              <a:t> </a:t>
            </a:r>
            <a:r>
              <a:rPr lang="en-US" altLang="zh-CN" dirty="0"/>
              <a:t>matrix!</a:t>
            </a:r>
          </a:p>
          <a:p>
            <a:endParaRPr lang="en-US" dirty="0"/>
          </a:p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 err="1"/>
              <a:t>weka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 err="1"/>
              <a:t>weather.nominal.arff</a:t>
            </a:r>
            <a:endParaRPr lang="en-US" altLang="zh-CN" dirty="0"/>
          </a:p>
          <a:p>
            <a:r>
              <a:rPr lang="en-US" altLang="zh-CN" dirty="0"/>
              <a:t>Method: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Weka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logistic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Weka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SMO</a:t>
            </a:r>
            <a:r>
              <a:rPr lang="zh-CN" altLang="en-US" dirty="0"/>
              <a:t> </a:t>
            </a:r>
            <a:r>
              <a:rPr lang="en-US" altLang="zh-CN" dirty="0"/>
              <a:t>(SVM)</a:t>
            </a:r>
          </a:p>
          <a:p>
            <a:r>
              <a:rPr lang="en-US" altLang="zh-CN" dirty="0"/>
              <a:t>Target: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Retrieve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confusion</a:t>
            </a:r>
            <a:r>
              <a:rPr lang="zh-CN" altLang="en-US" dirty="0"/>
              <a:t> </a:t>
            </a:r>
            <a:r>
              <a:rPr lang="en-US" altLang="zh-CN" dirty="0"/>
              <a:t>matrix.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sure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understand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calculate.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314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6831-C492-2344-85F8-2F7AB0AD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AUC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ROC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523F1-69F1-A248-8370-D0E2BCB80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evaluate</a:t>
            </a:r>
            <a:r>
              <a:rPr lang="zh-CN" altLang="en-US" sz="2800" dirty="0"/>
              <a:t> </a:t>
            </a:r>
            <a:r>
              <a:rPr lang="en-US" altLang="zh-CN" sz="2800" dirty="0"/>
              <a:t>classification</a:t>
            </a:r>
            <a:r>
              <a:rPr lang="zh-CN" altLang="en-US" sz="2800" dirty="0"/>
              <a:t> </a:t>
            </a:r>
            <a:r>
              <a:rPr lang="en-US" altLang="zh-CN" sz="2800" dirty="0"/>
              <a:t>models,</a:t>
            </a:r>
            <a:r>
              <a:rPr lang="zh-CN" altLang="en-US" sz="2800" dirty="0"/>
              <a:t> </a:t>
            </a:r>
            <a:r>
              <a:rPr lang="en-US" altLang="zh-CN" sz="2800" dirty="0"/>
              <a:t>we</a:t>
            </a:r>
            <a:r>
              <a:rPr lang="en-US" sz="2800" dirty="0"/>
              <a:t> can </a:t>
            </a:r>
            <a:r>
              <a:rPr lang="en-US" altLang="zh-CN" sz="2800" dirty="0"/>
              <a:t>also</a:t>
            </a:r>
            <a:r>
              <a:rPr lang="zh-CN" altLang="en-US" sz="2800" dirty="0"/>
              <a:t> </a:t>
            </a:r>
            <a:r>
              <a:rPr lang="en-US" sz="2800" dirty="0"/>
              <a:t>count on an AUC - ROC Curve. </a:t>
            </a:r>
          </a:p>
          <a:p>
            <a:r>
              <a:rPr lang="en-US" sz="2800" dirty="0"/>
              <a:t>ROC (</a:t>
            </a:r>
            <a:r>
              <a:rPr lang="en-US" sz="2800" b="1" dirty="0"/>
              <a:t>Receiver Operating Characteristics</a:t>
            </a:r>
            <a:r>
              <a:rPr lang="en-US" sz="2800" dirty="0"/>
              <a:t>)</a:t>
            </a:r>
          </a:p>
          <a:p>
            <a:r>
              <a:rPr lang="en-US" sz="2800" dirty="0"/>
              <a:t>AUC (</a:t>
            </a:r>
            <a:r>
              <a:rPr lang="en-US" sz="2800" b="1" dirty="0"/>
              <a:t>Area Under The Curve</a:t>
            </a:r>
            <a:r>
              <a:rPr lang="en-US" sz="2800" dirty="0"/>
              <a:t>) </a:t>
            </a:r>
            <a:r>
              <a:rPr lang="en-US" altLang="zh-CN" sz="2800" dirty="0"/>
              <a:t>;</a:t>
            </a:r>
            <a:r>
              <a:rPr lang="zh-CN" altLang="en-US" sz="2800" dirty="0"/>
              <a:t> </a:t>
            </a:r>
            <a:r>
              <a:rPr lang="en-US" altLang="zh-CN" sz="2800" dirty="0"/>
              <a:t>AOC</a:t>
            </a:r>
            <a:endParaRPr lang="en-US" sz="2800" dirty="0"/>
          </a:p>
          <a:p>
            <a:r>
              <a:rPr lang="en-US" sz="2800" dirty="0"/>
              <a:t>Also written as </a:t>
            </a:r>
            <a:r>
              <a:rPr lang="en-US" altLang="zh-CN" sz="2800" dirty="0"/>
              <a:t>…</a:t>
            </a:r>
          </a:p>
          <a:p>
            <a:pPr marL="457200" lvl="1" indent="0">
              <a:buNone/>
            </a:pPr>
            <a:r>
              <a:rPr lang="en-US" sz="2400" dirty="0"/>
              <a:t>AUROC (</a:t>
            </a:r>
            <a:r>
              <a:rPr lang="en-US" sz="2400" b="1" dirty="0"/>
              <a:t>Area Under the</a:t>
            </a:r>
            <a:r>
              <a:rPr lang="en-US" sz="2400" dirty="0"/>
              <a:t> </a:t>
            </a:r>
            <a:r>
              <a:rPr lang="en-US" sz="2400" b="1" dirty="0"/>
              <a:t>Receiver Operating Characteristics</a:t>
            </a:r>
            <a:r>
              <a:rPr lang="en-US" sz="24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3F041F-7845-AA41-8CA5-128C8A704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324" y="4655735"/>
            <a:ext cx="2352676" cy="215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19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4B151-6DFF-8647-915E-79898A21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concepts…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DF56C8-4273-6047-BAA9-C56FF3E70D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TP,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FP,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TN,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FN</a:t>
                </a:r>
              </a:p>
              <a:p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TPR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𝑆𝑒𝑛𝑠𝑖𝑡𝑖𝑣𝑖𝑡𝑦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𝑆𝑝𝑒𝑐𝑖𝑓𝑖𝑐𝑖𝑡𝑦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𝑆𝑝𝑒𝑐𝑖𝑓𝑖𝑐𝑖𝑡𝑦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DF56C8-4273-6047-BAA9-C56FF3E70D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F52534C-0BFB-4347-A611-09DFD02A2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450" y="4815699"/>
            <a:ext cx="5161550" cy="1878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22C7C-3074-2343-859A-9359994B4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80607"/>
            <a:ext cx="1944360" cy="177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28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A274C-A781-F241-9185-4AAC566DA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8AC34-F457-1C41-995D-7651684F3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00201"/>
            <a:ext cx="4424516" cy="4295904"/>
          </a:xfrm>
        </p:spPr>
        <p:txBody>
          <a:bodyPr>
            <a:normAutofit/>
          </a:bodyPr>
          <a:lstStyle/>
          <a:p>
            <a:r>
              <a:rPr lang="en-US" sz="2800" dirty="0"/>
              <a:t>It is a performance graphing method. </a:t>
            </a:r>
          </a:p>
          <a:p>
            <a:r>
              <a:rPr lang="en-US" altLang="zh-CN" sz="2800" dirty="0"/>
              <a:t>TPR</a:t>
            </a:r>
            <a:r>
              <a:rPr lang="zh-CN" altLang="en-US" sz="2800" dirty="0"/>
              <a:t> </a:t>
            </a:r>
            <a:r>
              <a:rPr lang="en-US" altLang="zh-CN" sz="2800" dirty="0"/>
              <a:t>vs</a:t>
            </a:r>
            <a:r>
              <a:rPr lang="zh-CN" altLang="en-US" sz="2800" dirty="0"/>
              <a:t> </a:t>
            </a:r>
            <a:r>
              <a:rPr lang="en-US" altLang="zh-CN" sz="2800" dirty="0"/>
              <a:t>FPR</a:t>
            </a:r>
            <a:endParaRPr lang="en-US" sz="2800" dirty="0"/>
          </a:p>
          <a:p>
            <a:r>
              <a:rPr lang="en-US" sz="2800" dirty="0"/>
              <a:t>Used for evaluating data mining schemes, and comparing classifiers.</a:t>
            </a:r>
          </a:p>
          <a:p>
            <a:r>
              <a:rPr lang="en-US" altLang="zh-CN" sz="2800" dirty="0"/>
              <a:t>AUC</a:t>
            </a:r>
            <a:r>
              <a:rPr lang="zh-CN" altLang="en-US" sz="2800" dirty="0"/>
              <a:t> </a:t>
            </a:r>
            <a:r>
              <a:rPr lang="en-US" altLang="zh-CN" sz="2800" dirty="0"/>
              <a:t>range</a:t>
            </a:r>
            <a:r>
              <a:rPr lang="zh-CN" altLang="en-US" sz="2800" dirty="0"/>
              <a:t> </a:t>
            </a:r>
            <a:r>
              <a:rPr lang="en-US" altLang="zh-CN" sz="2800" dirty="0"/>
              <a:t>(0,1)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9BA0C-B5C4-9D40-8796-BC55983C5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00" y="1652653"/>
            <a:ext cx="45847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75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5C8A2-81A8-9548-BA6D-EA05E58D6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Steps…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B96C9-1F69-5948-A53C-35CA612F5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Scoring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ranking</a:t>
            </a:r>
          </a:p>
          <a:p>
            <a:pPr lvl="1"/>
            <a:r>
              <a:rPr lang="en-GB" altLang="en-US" dirty="0">
                <a:solidFill>
                  <a:srgbClr val="FF0000"/>
                </a:solidFill>
              </a:rPr>
              <a:t>Scoring</a:t>
            </a:r>
            <a:r>
              <a:rPr lang="en-GB" altLang="en-US" dirty="0"/>
              <a:t> is related to classification.</a:t>
            </a:r>
          </a:p>
          <a:p>
            <a:pPr lvl="1"/>
            <a:r>
              <a:rPr lang="en-GB" altLang="en-US" dirty="0"/>
              <a:t>We are interested in a single class (</a:t>
            </a:r>
            <a:r>
              <a:rPr lang="en-GB" altLang="en-US" dirty="0">
                <a:solidFill>
                  <a:srgbClr val="FF0000"/>
                </a:solidFill>
              </a:rPr>
              <a:t>positive class</a:t>
            </a:r>
            <a:r>
              <a:rPr lang="en-GB" altLang="en-US" dirty="0"/>
              <a:t>)</a:t>
            </a:r>
            <a:r>
              <a:rPr lang="en-US" altLang="zh-CN" dirty="0"/>
              <a:t>.</a:t>
            </a:r>
            <a:endParaRPr lang="en-GB" altLang="en-US" dirty="0"/>
          </a:p>
          <a:p>
            <a:pPr lvl="1"/>
            <a:r>
              <a:rPr lang="en-GB" altLang="en-US" dirty="0"/>
              <a:t>Instead of assigning each test instance a definite class, scoring assigns a probability estimate (PE) to indicate the likelihood that the example belongs to the positive class. </a:t>
            </a:r>
          </a:p>
        </p:txBody>
      </p:sp>
    </p:spTree>
    <p:extLst>
      <p:ext uri="{BB962C8B-B14F-4D97-AF65-F5344CB8AC3E}">
        <p14:creationId xmlns:p14="http://schemas.microsoft.com/office/powerpoint/2010/main" val="1972483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E19EF-740C-7840-B601-23DBD6158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A7944-1D44-FA4C-B0A6-E0DF5F520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Scoring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Ranking</a:t>
            </a:r>
          </a:p>
          <a:p>
            <a:pPr lvl="1"/>
            <a:r>
              <a:rPr lang="en-GB" altLang="en-US" sz="2400" dirty="0"/>
              <a:t>After each example is given a PE score, we can rank all examples according to their Pes</a:t>
            </a:r>
            <a:r>
              <a:rPr lang="zh-CN" altLang="en-US" sz="2400" dirty="0"/>
              <a:t> </a:t>
            </a:r>
            <a:r>
              <a:rPr lang="en-US" altLang="zh-CN" sz="2400" dirty="0"/>
              <a:t>(in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descending</a:t>
            </a:r>
            <a:r>
              <a:rPr lang="zh-CN" altLang="en-US" sz="2400" dirty="0"/>
              <a:t> </a:t>
            </a:r>
            <a:r>
              <a:rPr lang="en-US" altLang="zh-CN" sz="2400" dirty="0"/>
              <a:t>order)</a:t>
            </a:r>
            <a:r>
              <a:rPr lang="en-GB" altLang="en-US" sz="2400" dirty="0"/>
              <a:t>. </a:t>
            </a:r>
          </a:p>
          <a:p>
            <a:pPr lvl="1"/>
            <a:r>
              <a:rPr lang="en-GB" altLang="en-US" sz="2400" dirty="0"/>
              <a:t>We then divide the data into n (say 10) bins. A lift curve can be drawn according how many positive examples are in each bin. This is called </a:t>
            </a:r>
            <a:r>
              <a:rPr lang="en-GB" altLang="en-US" sz="2400" dirty="0">
                <a:solidFill>
                  <a:srgbClr val="FF0000"/>
                </a:solidFill>
              </a:rPr>
              <a:t>lift analysis</a:t>
            </a:r>
            <a:r>
              <a:rPr lang="en-GB" alt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68429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D0B02-0B11-8B45-80BE-4DC75870F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Binning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thresholding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06E38-2FC3-B647-8882-71EEC358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377084" cy="4295904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predefine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binning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thresholding.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Assume that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en-US" altLang="en-US" dirty="0"/>
              <a:t>set has 10</a:t>
            </a:r>
            <a:r>
              <a:rPr lang="en-US" altLang="zh-CN" dirty="0"/>
              <a:t>,</a:t>
            </a:r>
            <a:r>
              <a:rPr lang="en-US" altLang="en-US" dirty="0"/>
              <a:t>000 instances</a:t>
            </a:r>
            <a:r>
              <a:rPr lang="en-US" altLang="zh-CN" dirty="0"/>
              <a:t>.</a:t>
            </a: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zh-CN" dirty="0"/>
              <a:t>Binning: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en-US" altLang="en-US" dirty="0"/>
              <a:t>ivide the ranked </a:t>
            </a:r>
            <a:r>
              <a:rPr lang="en-US" altLang="zh-CN" dirty="0"/>
              <a:t>data</a:t>
            </a:r>
            <a:r>
              <a:rPr lang="en-US" altLang="en-US" dirty="0"/>
              <a:t>set into </a:t>
            </a:r>
            <a:r>
              <a:rPr lang="en-US" altLang="en-US" dirty="0">
                <a:solidFill>
                  <a:srgbClr val="FF0000"/>
                </a:solidFill>
              </a:rPr>
              <a:t>10</a:t>
            </a:r>
            <a:r>
              <a:rPr lang="en-US" altLang="en-US" dirty="0"/>
              <a:t> bins.</a:t>
            </a:r>
          </a:p>
          <a:p>
            <a:pPr lvl="2">
              <a:lnSpc>
                <a:spcPct val="90000"/>
              </a:lnSpc>
            </a:pPr>
            <a:r>
              <a:rPr lang="en-US" altLang="en-US" u="sng" dirty="0"/>
              <a:t>Each bin has 1000 test instances. 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solidFill>
                  <a:srgbClr val="3333CC"/>
                </a:solidFill>
              </a:rPr>
              <a:t>Bin 1 has 210 actual positive instances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solidFill>
                  <a:srgbClr val="3333CC"/>
                </a:solidFill>
              </a:rPr>
              <a:t>Bin 2 has 120 actual positive instances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solidFill>
                  <a:srgbClr val="3333CC"/>
                </a:solidFill>
              </a:rPr>
              <a:t>Bin 3 has 60 actual positive instances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solidFill>
                  <a:srgbClr val="3333CC"/>
                </a:solidFill>
              </a:rPr>
              <a:t>…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solidFill>
                  <a:srgbClr val="3333CC"/>
                </a:solidFill>
              </a:rPr>
              <a:t>Bin 10 has 5 actual positive instances</a:t>
            </a:r>
          </a:p>
        </p:txBody>
      </p:sp>
    </p:spTree>
    <p:extLst>
      <p:ext uri="{BB962C8B-B14F-4D97-AF65-F5344CB8AC3E}">
        <p14:creationId xmlns:p14="http://schemas.microsoft.com/office/powerpoint/2010/main" val="2971065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D0B02-0B11-8B45-80BE-4DC75870F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Binning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thresholding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06E38-2FC3-B647-8882-71EEC358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377084" cy="429590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predefine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binning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thresholding.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Assume that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en-US" altLang="en-US" dirty="0"/>
              <a:t>set has 10</a:t>
            </a:r>
            <a:r>
              <a:rPr lang="en-US" altLang="zh-CN" dirty="0"/>
              <a:t>k</a:t>
            </a:r>
            <a:r>
              <a:rPr lang="en-US" altLang="en-US" dirty="0"/>
              <a:t> instances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500</a:t>
            </a:r>
            <a:r>
              <a:rPr lang="zh-CN" altLang="en-US" dirty="0"/>
              <a:t> </a:t>
            </a:r>
            <a:r>
              <a:rPr lang="en-US" altLang="zh-CN" dirty="0"/>
              <a:t>TP</a:t>
            </a:r>
            <a:r>
              <a:rPr lang="zh-CN" altLang="en-US" dirty="0"/>
              <a:t> </a:t>
            </a:r>
            <a:r>
              <a:rPr lang="en-US" altLang="zh-CN" dirty="0"/>
              <a:t>instances.</a:t>
            </a: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zh-CN" dirty="0"/>
              <a:t>Thresholding:</a:t>
            </a:r>
            <a:r>
              <a:rPr lang="zh-CN" altLang="en-US" dirty="0"/>
              <a:t> </a:t>
            </a:r>
            <a:r>
              <a:rPr lang="en-US" altLang="zh-CN" dirty="0"/>
              <a:t>Manually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thresholding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stats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eg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TPR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20%,</a:t>
            </a:r>
            <a:r>
              <a:rPr lang="zh-CN" altLang="en-US" dirty="0"/>
              <a:t> </a:t>
            </a:r>
            <a:r>
              <a:rPr lang="en-US" altLang="zh-CN" dirty="0"/>
              <a:t>40%,</a:t>
            </a:r>
            <a:r>
              <a:rPr lang="zh-CN" altLang="en-US" dirty="0"/>
              <a:t> </a:t>
            </a:r>
            <a:r>
              <a:rPr lang="en-US" altLang="zh-CN" dirty="0"/>
              <a:t>60%,</a:t>
            </a:r>
            <a:r>
              <a:rPr lang="zh-CN" altLang="en-US" dirty="0"/>
              <a:t> </a:t>
            </a:r>
            <a:r>
              <a:rPr lang="en-US" altLang="zh-CN" dirty="0"/>
              <a:t>80%,</a:t>
            </a:r>
            <a:r>
              <a:rPr lang="zh-CN" altLang="en-US" dirty="0"/>
              <a:t> </a:t>
            </a:r>
            <a:r>
              <a:rPr lang="en-US" altLang="zh-CN" dirty="0"/>
              <a:t>100%)</a:t>
            </a:r>
            <a:endParaRPr lang="en-US" altLang="en-US" dirty="0"/>
          </a:p>
          <a:p>
            <a:pPr lvl="2">
              <a:lnSpc>
                <a:spcPct val="90000"/>
              </a:lnSpc>
            </a:pPr>
            <a:r>
              <a:rPr lang="en-US" altLang="zh-CN" u="sng" dirty="0"/>
              <a:t>Five</a:t>
            </a:r>
            <a:r>
              <a:rPr lang="zh-CN" altLang="en-US" u="sng" dirty="0"/>
              <a:t> </a:t>
            </a:r>
            <a:r>
              <a:rPr lang="en-US" altLang="zh-CN" u="sng" dirty="0"/>
              <a:t>bins</a:t>
            </a:r>
            <a:r>
              <a:rPr lang="zh-CN" altLang="en-US" u="sng" dirty="0"/>
              <a:t> </a:t>
            </a:r>
            <a:r>
              <a:rPr lang="en-US" altLang="zh-CN" u="sng" dirty="0"/>
              <a:t>in</a:t>
            </a:r>
            <a:r>
              <a:rPr lang="zh-CN" altLang="en-US" u="sng" dirty="0"/>
              <a:t> </a:t>
            </a:r>
            <a:r>
              <a:rPr lang="en-US" altLang="zh-CN" u="sng" dirty="0"/>
              <a:t>total.</a:t>
            </a:r>
            <a:r>
              <a:rPr lang="en-US" altLang="en-US" u="sng" dirty="0"/>
              <a:t> 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solidFill>
                  <a:srgbClr val="3333CC"/>
                </a:solidFill>
              </a:rPr>
              <a:t>Bin 1 has </a:t>
            </a:r>
            <a:r>
              <a:rPr lang="en-US" altLang="zh-CN" dirty="0">
                <a:solidFill>
                  <a:srgbClr val="3333CC"/>
                </a:solidFill>
              </a:rPr>
              <a:t>10</a:t>
            </a:r>
            <a:r>
              <a:rPr lang="en-US" altLang="en-US" dirty="0">
                <a:solidFill>
                  <a:srgbClr val="3333CC"/>
                </a:solidFill>
              </a:rPr>
              <a:t>0 actual positive instances</a:t>
            </a:r>
            <a:r>
              <a:rPr lang="en-US" altLang="zh-CN" dirty="0">
                <a:solidFill>
                  <a:srgbClr val="3333CC"/>
                </a:solidFill>
              </a:rPr>
              <a:t>,</a:t>
            </a:r>
            <a:r>
              <a:rPr lang="zh-CN" altLang="en-US" dirty="0">
                <a:solidFill>
                  <a:srgbClr val="3333CC"/>
                </a:solidFill>
              </a:rPr>
              <a:t> </a:t>
            </a:r>
            <a:r>
              <a:rPr lang="en-US" altLang="zh-CN" dirty="0">
                <a:solidFill>
                  <a:srgbClr val="3333CC"/>
                </a:solidFill>
              </a:rPr>
              <a:t>130</a:t>
            </a:r>
            <a:r>
              <a:rPr lang="zh-CN" altLang="en-US" dirty="0">
                <a:solidFill>
                  <a:srgbClr val="3333CC"/>
                </a:solidFill>
              </a:rPr>
              <a:t> </a:t>
            </a:r>
            <a:r>
              <a:rPr lang="en-US" altLang="zh-CN" dirty="0">
                <a:solidFill>
                  <a:srgbClr val="3333CC"/>
                </a:solidFill>
              </a:rPr>
              <a:t>in</a:t>
            </a:r>
            <a:r>
              <a:rPr lang="zh-CN" altLang="en-US" dirty="0">
                <a:solidFill>
                  <a:srgbClr val="3333CC"/>
                </a:solidFill>
              </a:rPr>
              <a:t> </a:t>
            </a:r>
            <a:r>
              <a:rPr lang="en-US" altLang="zh-CN" dirty="0">
                <a:solidFill>
                  <a:srgbClr val="3333CC"/>
                </a:solidFill>
              </a:rPr>
              <a:t>total</a:t>
            </a:r>
            <a:endParaRPr lang="en-US" altLang="en-US" dirty="0">
              <a:solidFill>
                <a:srgbClr val="3333CC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US" altLang="en-US" dirty="0">
                <a:solidFill>
                  <a:srgbClr val="3333CC"/>
                </a:solidFill>
              </a:rPr>
              <a:t>Bin 2 has 1</a:t>
            </a:r>
            <a:r>
              <a:rPr lang="en-US" altLang="zh-CN" dirty="0">
                <a:solidFill>
                  <a:srgbClr val="3333CC"/>
                </a:solidFill>
              </a:rPr>
              <a:t>0</a:t>
            </a:r>
            <a:r>
              <a:rPr lang="en-US" altLang="en-US" dirty="0">
                <a:solidFill>
                  <a:srgbClr val="3333CC"/>
                </a:solidFill>
              </a:rPr>
              <a:t>0 actual positive instances</a:t>
            </a:r>
            <a:r>
              <a:rPr lang="en-US" altLang="zh-CN" dirty="0">
                <a:solidFill>
                  <a:srgbClr val="3333CC"/>
                </a:solidFill>
              </a:rPr>
              <a:t>,</a:t>
            </a:r>
            <a:r>
              <a:rPr lang="zh-CN" altLang="en-US" dirty="0">
                <a:solidFill>
                  <a:srgbClr val="3333CC"/>
                </a:solidFill>
              </a:rPr>
              <a:t> </a:t>
            </a:r>
            <a:r>
              <a:rPr lang="en-US" altLang="zh-CN" dirty="0">
                <a:solidFill>
                  <a:srgbClr val="3333CC"/>
                </a:solidFill>
              </a:rPr>
              <a:t>500</a:t>
            </a:r>
            <a:r>
              <a:rPr lang="zh-CN" altLang="en-US" dirty="0">
                <a:solidFill>
                  <a:srgbClr val="3333CC"/>
                </a:solidFill>
              </a:rPr>
              <a:t> </a:t>
            </a:r>
            <a:r>
              <a:rPr lang="en-US" altLang="zh-CN" dirty="0">
                <a:solidFill>
                  <a:srgbClr val="3333CC"/>
                </a:solidFill>
              </a:rPr>
              <a:t>in</a:t>
            </a:r>
            <a:r>
              <a:rPr lang="zh-CN" altLang="en-US" dirty="0">
                <a:solidFill>
                  <a:srgbClr val="3333CC"/>
                </a:solidFill>
              </a:rPr>
              <a:t> </a:t>
            </a:r>
            <a:r>
              <a:rPr lang="en-US" altLang="zh-CN" dirty="0">
                <a:solidFill>
                  <a:srgbClr val="3333CC"/>
                </a:solidFill>
              </a:rPr>
              <a:t>total</a:t>
            </a:r>
            <a:endParaRPr lang="en-US" altLang="en-US" dirty="0">
              <a:solidFill>
                <a:srgbClr val="3333CC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US" altLang="en-US" dirty="0">
                <a:solidFill>
                  <a:srgbClr val="3333CC"/>
                </a:solidFill>
              </a:rPr>
              <a:t>Bin 3 has </a:t>
            </a:r>
            <a:r>
              <a:rPr lang="en-US" altLang="zh-CN" dirty="0">
                <a:solidFill>
                  <a:srgbClr val="3333CC"/>
                </a:solidFill>
              </a:rPr>
              <a:t>100</a:t>
            </a:r>
            <a:r>
              <a:rPr lang="en-US" altLang="en-US" dirty="0">
                <a:solidFill>
                  <a:srgbClr val="3333CC"/>
                </a:solidFill>
              </a:rPr>
              <a:t> actual positive instances</a:t>
            </a:r>
            <a:r>
              <a:rPr lang="en-US" altLang="zh-CN" dirty="0">
                <a:solidFill>
                  <a:srgbClr val="3333CC"/>
                </a:solidFill>
              </a:rPr>
              <a:t>,</a:t>
            </a:r>
            <a:r>
              <a:rPr lang="zh-CN" altLang="en-US" dirty="0">
                <a:solidFill>
                  <a:srgbClr val="3333CC"/>
                </a:solidFill>
              </a:rPr>
              <a:t> </a:t>
            </a:r>
            <a:r>
              <a:rPr lang="en-US" altLang="zh-CN" dirty="0">
                <a:solidFill>
                  <a:srgbClr val="3333CC"/>
                </a:solidFill>
              </a:rPr>
              <a:t>1170</a:t>
            </a:r>
            <a:r>
              <a:rPr lang="zh-CN" altLang="en-US" dirty="0">
                <a:solidFill>
                  <a:srgbClr val="3333CC"/>
                </a:solidFill>
              </a:rPr>
              <a:t> </a:t>
            </a:r>
            <a:r>
              <a:rPr lang="en-US" altLang="zh-CN" dirty="0">
                <a:solidFill>
                  <a:srgbClr val="3333CC"/>
                </a:solidFill>
              </a:rPr>
              <a:t>in</a:t>
            </a:r>
            <a:r>
              <a:rPr lang="zh-CN" altLang="en-US" dirty="0">
                <a:solidFill>
                  <a:srgbClr val="3333CC"/>
                </a:solidFill>
              </a:rPr>
              <a:t> </a:t>
            </a:r>
            <a:r>
              <a:rPr lang="en-US" altLang="zh-CN" dirty="0">
                <a:solidFill>
                  <a:srgbClr val="3333CC"/>
                </a:solidFill>
              </a:rPr>
              <a:t>total</a:t>
            </a:r>
            <a:endParaRPr lang="en-US" altLang="en-US" dirty="0">
              <a:solidFill>
                <a:srgbClr val="3333CC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US" altLang="zh-CN" dirty="0">
                <a:solidFill>
                  <a:srgbClr val="3333CC"/>
                </a:solidFill>
              </a:rPr>
              <a:t>Bin</a:t>
            </a:r>
            <a:r>
              <a:rPr lang="zh-CN" altLang="en-US" dirty="0">
                <a:solidFill>
                  <a:srgbClr val="3333CC"/>
                </a:solidFill>
              </a:rPr>
              <a:t> </a:t>
            </a:r>
            <a:r>
              <a:rPr lang="en-US" altLang="zh-CN" dirty="0">
                <a:solidFill>
                  <a:srgbClr val="3333CC"/>
                </a:solidFill>
              </a:rPr>
              <a:t>4</a:t>
            </a:r>
            <a:r>
              <a:rPr lang="zh-CN" altLang="en-US" dirty="0">
                <a:solidFill>
                  <a:srgbClr val="3333CC"/>
                </a:solidFill>
              </a:rPr>
              <a:t> </a:t>
            </a:r>
            <a:r>
              <a:rPr lang="en-US" altLang="zh-CN" dirty="0">
                <a:solidFill>
                  <a:srgbClr val="3333CC"/>
                </a:solidFill>
              </a:rPr>
              <a:t>has</a:t>
            </a:r>
            <a:r>
              <a:rPr lang="zh-CN" altLang="en-US" dirty="0">
                <a:solidFill>
                  <a:srgbClr val="3333CC"/>
                </a:solidFill>
              </a:rPr>
              <a:t> </a:t>
            </a:r>
            <a:r>
              <a:rPr lang="en-US" altLang="zh-CN" dirty="0">
                <a:solidFill>
                  <a:srgbClr val="3333CC"/>
                </a:solidFill>
              </a:rPr>
              <a:t>100</a:t>
            </a:r>
            <a:r>
              <a:rPr lang="zh-CN" altLang="en-US" dirty="0">
                <a:solidFill>
                  <a:srgbClr val="3333CC"/>
                </a:solidFill>
              </a:rPr>
              <a:t> </a:t>
            </a:r>
            <a:r>
              <a:rPr lang="en-US" altLang="zh-CN" dirty="0">
                <a:solidFill>
                  <a:srgbClr val="3333CC"/>
                </a:solidFill>
              </a:rPr>
              <a:t>actual</a:t>
            </a:r>
            <a:r>
              <a:rPr lang="zh-CN" altLang="en-US" dirty="0">
                <a:solidFill>
                  <a:srgbClr val="3333CC"/>
                </a:solidFill>
              </a:rPr>
              <a:t> </a:t>
            </a:r>
            <a:r>
              <a:rPr lang="en-US" altLang="zh-CN" dirty="0">
                <a:solidFill>
                  <a:srgbClr val="3333CC"/>
                </a:solidFill>
              </a:rPr>
              <a:t>positive</a:t>
            </a:r>
            <a:r>
              <a:rPr lang="zh-CN" altLang="en-US" dirty="0">
                <a:solidFill>
                  <a:srgbClr val="3333CC"/>
                </a:solidFill>
              </a:rPr>
              <a:t> </a:t>
            </a:r>
            <a:r>
              <a:rPr lang="en-US" altLang="zh-CN" dirty="0">
                <a:solidFill>
                  <a:srgbClr val="3333CC"/>
                </a:solidFill>
              </a:rPr>
              <a:t>instances,</a:t>
            </a:r>
            <a:r>
              <a:rPr lang="zh-CN" altLang="en-US" dirty="0">
                <a:solidFill>
                  <a:srgbClr val="3333CC"/>
                </a:solidFill>
              </a:rPr>
              <a:t> </a:t>
            </a:r>
            <a:r>
              <a:rPr lang="en-US" altLang="zh-CN" dirty="0">
                <a:solidFill>
                  <a:srgbClr val="3333CC"/>
                </a:solidFill>
              </a:rPr>
              <a:t>3000</a:t>
            </a:r>
            <a:r>
              <a:rPr lang="zh-CN" altLang="en-US" dirty="0">
                <a:solidFill>
                  <a:srgbClr val="3333CC"/>
                </a:solidFill>
              </a:rPr>
              <a:t> </a:t>
            </a:r>
            <a:r>
              <a:rPr lang="en-US" altLang="zh-CN" dirty="0">
                <a:solidFill>
                  <a:srgbClr val="3333CC"/>
                </a:solidFill>
              </a:rPr>
              <a:t>in</a:t>
            </a:r>
            <a:r>
              <a:rPr lang="zh-CN" altLang="en-US" dirty="0">
                <a:solidFill>
                  <a:srgbClr val="3333CC"/>
                </a:solidFill>
              </a:rPr>
              <a:t> </a:t>
            </a:r>
            <a:r>
              <a:rPr lang="en-US" altLang="zh-CN" dirty="0">
                <a:solidFill>
                  <a:srgbClr val="3333CC"/>
                </a:solidFill>
              </a:rPr>
              <a:t>total</a:t>
            </a:r>
            <a:endParaRPr lang="en-US" altLang="en-US" dirty="0">
              <a:solidFill>
                <a:srgbClr val="3333CC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US" altLang="en-US" dirty="0">
                <a:solidFill>
                  <a:srgbClr val="3333CC"/>
                </a:solidFill>
              </a:rPr>
              <a:t>Bin </a:t>
            </a:r>
            <a:r>
              <a:rPr lang="en-US" altLang="zh-CN" dirty="0">
                <a:solidFill>
                  <a:srgbClr val="3333CC"/>
                </a:solidFill>
              </a:rPr>
              <a:t>5</a:t>
            </a:r>
            <a:r>
              <a:rPr lang="en-US" altLang="en-US" dirty="0">
                <a:solidFill>
                  <a:srgbClr val="3333CC"/>
                </a:solidFill>
              </a:rPr>
              <a:t> has </a:t>
            </a:r>
            <a:r>
              <a:rPr lang="en-US" altLang="zh-CN" dirty="0">
                <a:solidFill>
                  <a:srgbClr val="3333CC"/>
                </a:solidFill>
              </a:rPr>
              <a:t>100</a:t>
            </a:r>
            <a:r>
              <a:rPr lang="en-US" altLang="en-US" dirty="0">
                <a:solidFill>
                  <a:srgbClr val="3333CC"/>
                </a:solidFill>
              </a:rPr>
              <a:t> actual positive instances</a:t>
            </a:r>
            <a:r>
              <a:rPr lang="en-US" altLang="zh-CN" dirty="0">
                <a:solidFill>
                  <a:srgbClr val="3333CC"/>
                </a:solidFill>
              </a:rPr>
              <a:t>,</a:t>
            </a:r>
            <a:r>
              <a:rPr lang="zh-CN" altLang="en-US" dirty="0">
                <a:solidFill>
                  <a:srgbClr val="3333CC"/>
                </a:solidFill>
              </a:rPr>
              <a:t> </a:t>
            </a:r>
            <a:r>
              <a:rPr lang="en-US" altLang="zh-CN" dirty="0">
                <a:solidFill>
                  <a:srgbClr val="3333CC"/>
                </a:solidFill>
              </a:rPr>
              <a:t>5200</a:t>
            </a:r>
            <a:r>
              <a:rPr lang="zh-CN" altLang="en-US" dirty="0">
                <a:solidFill>
                  <a:srgbClr val="3333CC"/>
                </a:solidFill>
              </a:rPr>
              <a:t> </a:t>
            </a:r>
            <a:r>
              <a:rPr lang="en-US" altLang="zh-CN" dirty="0">
                <a:solidFill>
                  <a:srgbClr val="3333CC"/>
                </a:solidFill>
              </a:rPr>
              <a:t>in</a:t>
            </a:r>
            <a:r>
              <a:rPr lang="zh-CN" altLang="en-US" dirty="0">
                <a:solidFill>
                  <a:srgbClr val="3333CC"/>
                </a:solidFill>
              </a:rPr>
              <a:t> </a:t>
            </a:r>
            <a:r>
              <a:rPr lang="en-US" altLang="zh-CN" dirty="0">
                <a:solidFill>
                  <a:srgbClr val="3333CC"/>
                </a:solidFill>
              </a:rPr>
              <a:t>total</a:t>
            </a:r>
            <a:endParaRPr lang="en-US" altLang="en-US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621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C8F3-758E-134F-B054-F67A9AA64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Previously</a:t>
            </a:r>
            <a:r>
              <a:rPr lang="zh-CN" altLang="en-US" dirty="0"/>
              <a:t> </a:t>
            </a:r>
            <a:r>
              <a:rPr lang="en-US" altLang="zh-CN" dirty="0"/>
              <a:t>on……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57BD5-4A0C-6E46-B756-49B62C3DE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learnt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far?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59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603F-FFBE-6949-8635-7585C66B8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Calculating</a:t>
            </a:r>
            <a:r>
              <a:rPr lang="zh-CN" altLang="en-US" dirty="0"/>
              <a:t> </a:t>
            </a:r>
            <a:r>
              <a:rPr lang="en-US" altLang="zh-CN" dirty="0"/>
              <a:t>TPR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FPR,</a:t>
            </a:r>
            <a:r>
              <a:rPr lang="zh-CN" altLang="en-US" dirty="0"/>
              <a:t> </a:t>
            </a:r>
            <a:r>
              <a:rPr lang="en-US" altLang="zh-CN" dirty="0"/>
              <a:t>plot.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FB3404-301E-E745-895A-CB86B90A8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Calculating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TPR,</a:t>
            </a:r>
            <a:r>
              <a:rPr lang="zh-CN" altLang="en-US" dirty="0"/>
              <a:t> </a:t>
            </a:r>
            <a:r>
              <a:rPr lang="en-US" altLang="zh-CN" dirty="0"/>
              <a:t>FPR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bin.</a:t>
            </a:r>
          </a:p>
          <a:p>
            <a:r>
              <a:rPr lang="en-US" altLang="zh-CN" dirty="0"/>
              <a:t>Plot</a:t>
            </a:r>
          </a:p>
          <a:p>
            <a:r>
              <a:rPr lang="en-US" altLang="zh-CN" dirty="0"/>
              <a:t>Smoothing</a:t>
            </a:r>
          </a:p>
          <a:p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AUC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12932-7D50-844C-868E-3B251AA80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363" y="2966218"/>
            <a:ext cx="4168637" cy="381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26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5163C5-290E-264D-BAB1-F5E777670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3626"/>
            <a:ext cx="5161550" cy="35821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690481-9DEA-E944-98C4-631672D2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3DE65-174E-0043-890F-0F65822FC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7934632" cy="1585451"/>
          </a:xfrm>
        </p:spPr>
        <p:txBody>
          <a:bodyPr/>
          <a:lstStyle/>
          <a:p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plot!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37BBE-B2C0-004B-8D64-655749849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051" y="2273484"/>
            <a:ext cx="4170949" cy="33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09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E24D6-2EFE-A64C-8044-FC997C90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AUC</a:t>
            </a:r>
            <a:r>
              <a:rPr lang="zh-CN" altLang="en-US" dirty="0"/>
              <a:t> </a:t>
            </a:r>
            <a:r>
              <a:rPr lang="en-US" altLang="zh-CN" dirty="0"/>
              <a:t>really</a:t>
            </a:r>
            <a:r>
              <a:rPr lang="zh-CN" altLang="en-US" dirty="0"/>
              <a:t> </a:t>
            </a:r>
            <a:r>
              <a:rPr lang="en-US" altLang="zh-CN" dirty="0"/>
              <a:t>measures…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25848-97C7-D144-A1E9-6E094E254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AUC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1…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73110-129F-3446-B104-C863376F3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58" y="2823171"/>
            <a:ext cx="5038017" cy="2185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9162E5-5054-7548-BAB5-B72308DD2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910" y="2606670"/>
            <a:ext cx="2878281" cy="261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88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1835-CAD9-B241-91C8-9415FA5E2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F2E1D-107C-3C42-8A1B-C5B97BBB7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AUC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0.5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A65E06-F911-704C-ABA1-8ADDCD7A3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70278"/>
            <a:ext cx="5321405" cy="2487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5F90C0-B5C7-1B43-A4D5-78A0A1892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937" y="2646688"/>
            <a:ext cx="2616619" cy="238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73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44D89-448B-3243-B036-8023E951A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6E276-1777-9449-8BC6-A737C37FB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AUC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0.5,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lower</a:t>
            </a:r>
            <a:r>
              <a:rPr lang="zh-CN" altLang="en-US" dirty="0"/>
              <a:t> </a:t>
            </a:r>
            <a:r>
              <a:rPr lang="en-US" altLang="zh-CN" dirty="0"/>
              <a:t>……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6D210-14EF-4642-9C28-A2D6C52BA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75358"/>
            <a:ext cx="5461000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F5BF13-7E18-E640-B17C-EE4B07869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19" y="2875358"/>
            <a:ext cx="2878281" cy="261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2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B5D8-C1CF-6143-812E-CF5DAAC4F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models.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BE8C7-08C0-7647-8A0F-99122371E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better?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A7883B-9785-6547-BA5C-9789AE543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2"/>
          <a:stretch/>
        </p:blipFill>
        <p:spPr bwMode="auto">
          <a:xfrm>
            <a:off x="1777655" y="2392667"/>
            <a:ext cx="5588690" cy="346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28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208F-3DFE-FB4D-B841-8874F63D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models.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E56D27-5F99-C842-B810-B93F9C9A7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dirty="0"/>
              <a:t>Which classifier is better, C</a:t>
            </a:r>
            <a:r>
              <a:rPr lang="en-US" baseline="-25000" dirty="0"/>
              <a:t>1</a:t>
            </a:r>
            <a:r>
              <a:rPr lang="en-US" dirty="0"/>
              <a:t> or C</a:t>
            </a:r>
            <a:r>
              <a:rPr lang="en-US" baseline="-25000" dirty="0"/>
              <a:t>2</a:t>
            </a:r>
            <a:r>
              <a:rPr lang="en-US" dirty="0"/>
              <a:t>? </a:t>
            </a:r>
          </a:p>
          <a:p>
            <a:pPr lvl="1" eaLnBrk="1" hangingPunct="1">
              <a:defRPr/>
            </a:pPr>
            <a:r>
              <a:rPr lang="en-US" dirty="0"/>
              <a:t>It depends on which region you talk about.</a:t>
            </a:r>
          </a:p>
          <a:p>
            <a:pPr eaLnBrk="1" hangingPunct="1">
              <a:defRPr/>
            </a:pPr>
            <a:r>
              <a:rPr lang="en-US" dirty="0"/>
              <a:t>Can we have one measure?</a:t>
            </a:r>
          </a:p>
          <a:p>
            <a:pPr lvl="1" eaLnBrk="1" hangingPunct="1">
              <a:defRPr/>
            </a:pPr>
            <a:r>
              <a:rPr lang="en-US" dirty="0"/>
              <a:t>Yes, we compute the area under the curve (AUC)</a:t>
            </a:r>
          </a:p>
          <a:p>
            <a:pPr eaLnBrk="1" hangingPunct="1">
              <a:defRPr/>
            </a:pPr>
            <a:r>
              <a:rPr lang="en-US" dirty="0"/>
              <a:t>If AUC for </a:t>
            </a:r>
            <a:r>
              <a:rPr lang="en-US" dirty="0" err="1"/>
              <a:t>C</a:t>
            </a:r>
            <a:r>
              <a:rPr lang="en-US" baseline="-25000" dirty="0" err="1"/>
              <a:t>i</a:t>
            </a:r>
            <a:r>
              <a:rPr lang="en-US" dirty="0"/>
              <a:t> is greater than that of </a:t>
            </a:r>
            <a:r>
              <a:rPr lang="en-US" dirty="0" err="1"/>
              <a:t>C</a:t>
            </a:r>
            <a:r>
              <a:rPr lang="en-US" baseline="-25000" dirty="0" err="1"/>
              <a:t>j</a:t>
            </a:r>
            <a:r>
              <a:rPr lang="en-US" dirty="0"/>
              <a:t>, it is said that </a:t>
            </a:r>
            <a:r>
              <a:rPr lang="en-US" dirty="0" err="1"/>
              <a:t>C</a:t>
            </a:r>
            <a:r>
              <a:rPr lang="en-US" baseline="-25000" dirty="0" err="1"/>
              <a:t>i</a:t>
            </a:r>
            <a:r>
              <a:rPr lang="en-US" dirty="0"/>
              <a:t> is better than </a:t>
            </a:r>
            <a:r>
              <a:rPr lang="en-US" dirty="0" err="1"/>
              <a:t>C</a:t>
            </a:r>
            <a:r>
              <a:rPr lang="en-US" baseline="-25000" dirty="0" err="1"/>
              <a:t>j</a:t>
            </a:r>
            <a:r>
              <a:rPr lang="en-US" dirty="0"/>
              <a:t>. </a:t>
            </a:r>
          </a:p>
          <a:p>
            <a:pPr lvl="1" eaLnBrk="1" hangingPunct="1">
              <a:defRPr/>
            </a:pPr>
            <a:r>
              <a:rPr lang="en-US" dirty="0">
                <a:ea typeface="+mn-ea"/>
                <a:cs typeface="+mn-cs"/>
              </a:rPr>
              <a:t>If a classifier is perfect, its AUC value is 1</a:t>
            </a:r>
          </a:p>
          <a:p>
            <a:pPr lvl="1" eaLnBrk="1" hangingPunct="1">
              <a:defRPr/>
            </a:pPr>
            <a:r>
              <a:rPr lang="en-US" dirty="0">
                <a:ea typeface="+mn-ea"/>
                <a:cs typeface="+mn-cs"/>
              </a:rPr>
              <a:t>If a classifier makes all random guesses, its AUC value is 0.5.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180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5A129-919B-8B40-99B0-CE5EC07C1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Cross</a:t>
            </a:r>
            <a:r>
              <a:rPr lang="zh-CN" altLang="en-US" dirty="0"/>
              <a:t> </a:t>
            </a:r>
            <a:r>
              <a:rPr lang="en-US" altLang="zh-CN" dirty="0"/>
              <a:t>Validation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B29B8-9F8A-8B47-8762-144333772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What’s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training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dataset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test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dataset</a:t>
            </a:r>
            <a:r>
              <a:rPr lang="en-US" altLang="zh-CN" dirty="0"/>
              <a:t>?</a:t>
            </a:r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modify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bias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one-time</a:t>
            </a:r>
            <a:r>
              <a:rPr lang="zh-CN" altLang="en-US" dirty="0"/>
              <a:t> </a:t>
            </a:r>
            <a:r>
              <a:rPr lang="en-US" altLang="zh-CN" dirty="0"/>
              <a:t>classification?</a:t>
            </a:r>
            <a:r>
              <a:rPr lang="zh-CN" altLang="en-US" dirty="0"/>
              <a:t> </a:t>
            </a:r>
            <a:r>
              <a:rPr lang="en-US" altLang="zh-CN" dirty="0"/>
              <a:t>……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CV</a:t>
            </a:r>
          </a:p>
          <a:p>
            <a:pPr lvl="1"/>
            <a:r>
              <a:rPr lang="en-US" altLang="zh-CN" dirty="0"/>
              <a:t>Examples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5-fold</a:t>
            </a:r>
            <a:r>
              <a:rPr lang="zh-CN" altLang="en-US" dirty="0"/>
              <a:t> </a:t>
            </a:r>
            <a:r>
              <a:rPr lang="en-US" altLang="zh-CN" dirty="0"/>
              <a:t>classification.</a:t>
            </a:r>
          </a:p>
          <a:p>
            <a:pPr lvl="1"/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fix?</a:t>
            </a:r>
          </a:p>
          <a:p>
            <a:pPr lvl="1"/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ways?</a:t>
            </a:r>
          </a:p>
          <a:p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put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extremes</a:t>
            </a:r>
            <a:r>
              <a:rPr lang="zh-CN" altLang="en-US" dirty="0"/>
              <a:t> </a:t>
            </a:r>
            <a:r>
              <a:rPr lang="en-US" altLang="zh-CN" dirty="0"/>
              <a:t>……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LOO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69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4396-1F83-4241-8939-80A50D213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Recap…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372B6-0E1A-2A46-88CD-B119472C2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What’s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mining?</a:t>
            </a:r>
            <a:r>
              <a:rPr lang="zh-CN" altLang="en-US" dirty="0"/>
              <a:t> </a:t>
            </a:r>
            <a:r>
              <a:rPr lang="en-US" altLang="zh-CN" dirty="0"/>
              <a:t>DIKW</a:t>
            </a:r>
            <a:r>
              <a:rPr lang="zh-CN" altLang="en-US" dirty="0"/>
              <a:t> </a:t>
            </a:r>
            <a:r>
              <a:rPr lang="en-US" altLang="zh-CN" dirty="0"/>
              <a:t>model?</a:t>
            </a:r>
          </a:p>
          <a:p>
            <a:r>
              <a:rPr lang="en-US" altLang="zh-CN" dirty="0"/>
              <a:t>What’s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TP?</a:t>
            </a:r>
            <a:r>
              <a:rPr lang="zh-CN" altLang="en-US" dirty="0"/>
              <a:t> </a:t>
            </a:r>
            <a:r>
              <a:rPr lang="en-US" altLang="zh-CN" dirty="0"/>
              <a:t>FP?</a:t>
            </a:r>
            <a:r>
              <a:rPr lang="zh-CN" altLang="en-US" dirty="0"/>
              <a:t> </a:t>
            </a:r>
            <a:r>
              <a:rPr lang="en-US" altLang="zh-CN" dirty="0"/>
              <a:t>TN?</a:t>
            </a:r>
            <a:r>
              <a:rPr lang="zh-CN" altLang="en-US" dirty="0"/>
              <a:t> </a:t>
            </a:r>
            <a:r>
              <a:rPr lang="en-US" altLang="zh-CN" dirty="0"/>
              <a:t>FN?</a:t>
            </a:r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recall?</a:t>
            </a:r>
            <a:r>
              <a:rPr lang="zh-CN" altLang="en-US" dirty="0"/>
              <a:t> </a:t>
            </a:r>
            <a:r>
              <a:rPr lang="en-US" altLang="zh-CN" dirty="0"/>
              <a:t>Precision?</a:t>
            </a:r>
            <a:r>
              <a:rPr lang="zh-CN" altLang="en-US" dirty="0"/>
              <a:t> </a:t>
            </a:r>
            <a:r>
              <a:rPr lang="en-US" altLang="zh-CN" dirty="0"/>
              <a:t>Accuracy?</a:t>
            </a:r>
            <a:r>
              <a:rPr lang="zh-CN" altLang="en-US" dirty="0"/>
              <a:t> </a:t>
            </a:r>
            <a:r>
              <a:rPr lang="en-US" altLang="zh-CN" dirty="0"/>
              <a:t>F1</a:t>
            </a:r>
            <a:r>
              <a:rPr lang="zh-CN" altLang="en-US" dirty="0"/>
              <a:t> </a:t>
            </a:r>
            <a:r>
              <a:rPr lang="en-US" altLang="zh-CN" dirty="0"/>
              <a:t>score?</a:t>
            </a:r>
          </a:p>
          <a:p>
            <a:r>
              <a:rPr lang="en-US" altLang="zh-CN" dirty="0"/>
              <a:t>What’s</a:t>
            </a:r>
            <a:r>
              <a:rPr lang="zh-CN" altLang="en-US" dirty="0"/>
              <a:t> </a:t>
            </a:r>
            <a:r>
              <a:rPr lang="en-US" altLang="zh-CN" dirty="0"/>
              <a:t>ROC?</a:t>
            </a:r>
            <a:r>
              <a:rPr lang="zh-CN" altLang="en-US" dirty="0"/>
              <a:t> </a:t>
            </a:r>
            <a:r>
              <a:rPr lang="en-US" altLang="zh-CN" dirty="0"/>
              <a:t>What’s</a:t>
            </a:r>
            <a:r>
              <a:rPr lang="zh-CN" altLang="en-US" dirty="0"/>
              <a:t> </a:t>
            </a:r>
            <a:r>
              <a:rPr lang="en-US" altLang="zh-CN" dirty="0"/>
              <a:t>AUC?</a:t>
            </a:r>
          </a:p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cross-validation?</a:t>
            </a:r>
            <a:r>
              <a:rPr lang="zh-CN" altLang="en-US" dirty="0"/>
              <a:t> </a:t>
            </a:r>
            <a:r>
              <a:rPr lang="en-US" altLang="zh-CN" dirty="0"/>
              <a:t>LOO?</a:t>
            </a:r>
          </a:p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cross-validation?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38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EE152-427B-9E46-A4EB-0D4505BA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class…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FA24C-00AF-1640-A896-2734B9923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Assignment</a:t>
            </a:r>
            <a:r>
              <a:rPr lang="zh-CN" altLang="en-US" dirty="0"/>
              <a:t> </a:t>
            </a:r>
            <a:r>
              <a:rPr lang="en-US" altLang="zh-CN" dirty="0"/>
              <a:t>3.</a:t>
            </a:r>
          </a:p>
          <a:p>
            <a:r>
              <a:rPr lang="en-US" altLang="zh-CN" dirty="0"/>
              <a:t>Reading.</a:t>
            </a:r>
          </a:p>
          <a:p>
            <a:r>
              <a:rPr lang="en-US" altLang="zh-CN" dirty="0"/>
              <a:t>Install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ready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week.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614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5A3FF-2E3E-47AF-9D53-82EAB19AC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altLang="zh-CN" dirty="0"/>
              <a:t>a</a:t>
            </a:r>
            <a:r>
              <a:rPr lang="en-US" dirty="0"/>
              <a:t>sic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1A21F-C403-4866-9F3F-93C5FA67C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4852219" cy="4295904"/>
          </a:xfrm>
        </p:spPr>
        <p:txBody>
          <a:bodyPr/>
          <a:lstStyle/>
          <a:p>
            <a:r>
              <a:rPr lang="en-US" dirty="0"/>
              <a:t>What’s data mining</a:t>
            </a:r>
            <a:r>
              <a:rPr lang="en-US" altLang="zh-CN" dirty="0"/>
              <a:t>?</a:t>
            </a:r>
          </a:p>
          <a:p>
            <a:pPr lvl="1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mining?</a:t>
            </a:r>
          </a:p>
          <a:p>
            <a:pPr lvl="1"/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data?</a:t>
            </a:r>
          </a:p>
          <a:p>
            <a:pPr lvl="1"/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data?</a:t>
            </a:r>
          </a:p>
          <a:p>
            <a:pPr lvl="1"/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{what}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data?</a:t>
            </a:r>
          </a:p>
          <a:p>
            <a:pPr lvl="1"/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data?</a:t>
            </a:r>
          </a:p>
          <a:p>
            <a:pPr lvl="1"/>
            <a:r>
              <a:rPr lang="en-US" altLang="zh-CN" dirty="0"/>
              <a:t>DIKW</a:t>
            </a:r>
            <a:r>
              <a:rPr lang="zh-CN" altLang="en-US" dirty="0"/>
              <a:t> </a:t>
            </a:r>
            <a:r>
              <a:rPr lang="en-US" altLang="zh-CN" dirty="0"/>
              <a:t>model.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0D81A-646B-D040-AF29-EB23D3733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332" y="2247383"/>
            <a:ext cx="4516668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7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39781-3148-874D-B75D-17B1E60E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01A81-1A04-094E-A8A0-E73814FA9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https://towardsdatascience.com/beyond-accuracy-precision-and-recall-3da06bea9f6c</a:t>
            </a:r>
            <a:endParaRPr lang="en-US" dirty="0"/>
          </a:p>
          <a:p>
            <a:r>
              <a:rPr lang="en-US" dirty="0">
                <a:hlinkClick r:id="rId3"/>
              </a:rPr>
              <a:t>https://towardsdatascience.com/accuracy-precision-recall-or-f1-331fb37c5cb9</a:t>
            </a:r>
            <a:endParaRPr lang="en-US" dirty="0"/>
          </a:p>
          <a:p>
            <a:r>
              <a:rPr lang="en-US" dirty="0">
                <a:hlinkClick r:id="rId4"/>
              </a:rPr>
              <a:t>https://github.com/yingjun2/IS590dt-19SP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496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1D49-3DF2-42E0-A676-FD92E606B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</a:t>
            </a:r>
            <a:r>
              <a:rPr lang="en-US" altLang="zh-CN" dirty="0"/>
              <a:t>?</a:t>
            </a:r>
            <a:r>
              <a:rPr lang="zh-CN" altLang="en-US" dirty="0"/>
              <a:t> </a:t>
            </a:r>
            <a:r>
              <a:rPr lang="en-US" altLang="zh-CN" dirty="0"/>
              <a:t>ML?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253EB-3E75-4B85-BDE3-E8DF683EF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mining vs machine learning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u="sng" dirty="0"/>
              <a:t>scopes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5282C-2956-8646-8558-64748FBEA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41" y="2371634"/>
            <a:ext cx="4692318" cy="288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8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1D49-3DF2-42E0-A676-FD92E606B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DM?</a:t>
            </a:r>
            <a:r>
              <a:rPr lang="zh-CN" altLang="en-US" dirty="0"/>
              <a:t> </a:t>
            </a:r>
            <a:r>
              <a:rPr lang="en-US" altLang="zh-CN" dirty="0"/>
              <a:t>ML?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253EB-3E75-4B85-BDE3-E8DF683EF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mining vs machine learning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u="sng" dirty="0"/>
              <a:t>phases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AD478-0DA0-8342-B02E-CCB4A5AA7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6475"/>
            <a:ext cx="9144000" cy="324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87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49B7B-E228-4D8C-8D86-0CC820B6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Supervised </a:t>
            </a:r>
            <a:r>
              <a:rPr lang="en-US" altLang="zh-CN" sz="3600" dirty="0" err="1"/>
              <a:t>v.s</a:t>
            </a:r>
            <a:r>
              <a:rPr lang="en-US" altLang="zh-CN" sz="3600" dirty="0"/>
              <a:t>.</a:t>
            </a:r>
            <a:r>
              <a:rPr lang="en-US" sz="3600" dirty="0"/>
              <a:t>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10985-0F29-4C4F-A1BA-EC7E325CF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share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common?</a:t>
            </a:r>
          </a:p>
          <a:p>
            <a:r>
              <a:rPr lang="en-US" altLang="zh-CN" dirty="0"/>
              <a:t>What’s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difference?</a:t>
            </a:r>
          </a:p>
          <a:p>
            <a:r>
              <a:rPr lang="en-US" altLang="zh-CN" dirty="0"/>
              <a:t>Apart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them,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heard</a:t>
            </a:r>
            <a:r>
              <a:rPr lang="zh-CN" altLang="en-US" dirty="0"/>
              <a:t> </a:t>
            </a:r>
            <a:r>
              <a:rPr lang="en-US" altLang="zh-CN" dirty="0"/>
              <a:t>about…</a:t>
            </a:r>
            <a:endParaRPr lang="en-US" dirty="0"/>
          </a:p>
          <a:p>
            <a:pPr lvl="1"/>
            <a:r>
              <a:rPr lang="en-US" altLang="zh-CN" dirty="0"/>
              <a:t>Semi-supervised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  <a:p>
            <a:pPr lvl="1"/>
            <a:r>
              <a:rPr lang="en-US" altLang="zh-CN" dirty="0"/>
              <a:t>Reinforced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  <a:p>
            <a:pPr lvl="1"/>
            <a:r>
              <a:rPr lang="en-US" altLang="zh-CN" dirty="0"/>
              <a:t>Active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101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124CA-22B2-5A44-BA1E-008E5BDDC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98021-A6F2-4042-A00D-66B7D3B9C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91734"/>
            <a:ext cx="8229600" cy="4295904"/>
          </a:xfrm>
        </p:spPr>
        <p:txBody>
          <a:bodyPr/>
          <a:lstStyle/>
          <a:p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both?</a:t>
            </a:r>
          </a:p>
          <a:p>
            <a:r>
              <a:rPr lang="en-US" altLang="zh-CN" dirty="0"/>
              <a:t>What’s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difference?</a:t>
            </a:r>
          </a:p>
          <a:p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prefer?</a:t>
            </a:r>
          </a:p>
        </p:txBody>
      </p:sp>
    </p:spTree>
    <p:extLst>
      <p:ext uri="{BB962C8B-B14F-4D97-AF65-F5344CB8AC3E}">
        <p14:creationId xmlns:p14="http://schemas.microsoft.com/office/powerpoint/2010/main" val="890801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4C41B-B7CB-E94E-A463-B2731FD69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DDB94-F660-7741-B2F8-3F453B593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41F01-8F81-744A-B4E7-E1349690B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" y="970280"/>
            <a:ext cx="7376160" cy="491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61113"/>
      </p:ext>
    </p:extLst>
  </p:cSld>
  <p:clrMapOvr>
    <a:masterClrMapping/>
  </p:clrMapOvr>
</p:sld>
</file>

<file path=ppt/theme/theme1.xml><?xml version="1.0" encoding="utf-8"?>
<a:theme xmlns:a="http://schemas.openxmlformats.org/drawingml/2006/main" name="iSchool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1592</TotalTime>
  <Words>1223</Words>
  <Application>Microsoft Macintosh PowerPoint</Application>
  <PresentationFormat>On-screen Show (4:3)</PresentationFormat>
  <Paragraphs>208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work sans</vt:lpstr>
      <vt:lpstr>Arial</vt:lpstr>
      <vt:lpstr>Calibri</vt:lpstr>
      <vt:lpstr>Cambria Math</vt:lpstr>
      <vt:lpstr>Garamond</vt:lpstr>
      <vt:lpstr>iSchoolTemplate</vt:lpstr>
      <vt:lpstr>Custom Design</vt:lpstr>
      <vt:lpstr>IS590DT: Data Mining Applications  WEEK 3: Evaluation </vt:lpstr>
      <vt:lpstr>Previously on……</vt:lpstr>
      <vt:lpstr>Previously on……</vt:lpstr>
      <vt:lpstr>Basic concepts</vt:lpstr>
      <vt:lpstr>DM? ML?</vt:lpstr>
      <vt:lpstr>DM? ML?</vt:lpstr>
      <vt:lpstr>Supervised v.s. unsupervised learning</vt:lpstr>
      <vt:lpstr>Classification vs clustering</vt:lpstr>
      <vt:lpstr>PowerPoint Presentation</vt:lpstr>
      <vt:lpstr>How to evaluate a classification?</vt:lpstr>
      <vt:lpstr>Let’s see a simple confusion matrix.</vt:lpstr>
      <vt:lpstr>Confusion matrix</vt:lpstr>
      <vt:lpstr>Confusion matrix &amp; precision</vt:lpstr>
      <vt:lpstr>Confusion matrix &amp; Recall</vt:lpstr>
      <vt:lpstr>Precision vs Recall</vt:lpstr>
      <vt:lpstr>Other measures…</vt:lpstr>
      <vt:lpstr>Other measures…</vt:lpstr>
      <vt:lpstr>A quick summary</vt:lpstr>
      <vt:lpstr>dimensionality</vt:lpstr>
      <vt:lpstr>Take some time calculating these!</vt:lpstr>
      <vt:lpstr>PowerPoint Presentation</vt:lpstr>
      <vt:lpstr>Weka time!</vt:lpstr>
      <vt:lpstr>AUC - ROC</vt:lpstr>
      <vt:lpstr>Review and new concepts…</vt:lpstr>
      <vt:lpstr>ROC</vt:lpstr>
      <vt:lpstr>Steps…</vt:lpstr>
      <vt:lpstr>PowerPoint Presentation</vt:lpstr>
      <vt:lpstr>Binning &amp; thresholding</vt:lpstr>
      <vt:lpstr>Binning &amp; thresholding</vt:lpstr>
      <vt:lpstr>Calculating TPR and FPR, plot.</vt:lpstr>
      <vt:lpstr>An example</vt:lpstr>
      <vt:lpstr>What AUC really measures…</vt:lpstr>
      <vt:lpstr>PowerPoint Presentation</vt:lpstr>
      <vt:lpstr>PowerPoint Presentation</vt:lpstr>
      <vt:lpstr>Comparison between models.</vt:lpstr>
      <vt:lpstr>Comparison between models.</vt:lpstr>
      <vt:lpstr>Cross Validation</vt:lpstr>
      <vt:lpstr>Recap…</vt:lpstr>
      <vt:lpstr>After class…</vt:lpstr>
      <vt:lpstr>References:</vt:lpstr>
    </vt:vector>
  </TitlesOfParts>
  <Company>University of Illinois GSLIS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Christy Glaze</dc:creator>
  <cp:lastModifiedBy>Guan, Yingjun</cp:lastModifiedBy>
  <cp:revision>58</cp:revision>
  <dcterms:created xsi:type="dcterms:W3CDTF">2016-06-20T18:58:23Z</dcterms:created>
  <dcterms:modified xsi:type="dcterms:W3CDTF">2019-02-06T15:31:09Z</dcterms:modified>
</cp:coreProperties>
</file>